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37" r:id="rId3"/>
    <p:sldId id="438" r:id="rId4"/>
    <p:sldId id="484" r:id="rId5"/>
    <p:sldId id="439" r:id="rId6"/>
    <p:sldId id="483" r:id="rId7"/>
    <p:sldId id="482" r:id="rId8"/>
    <p:sldId id="441" r:id="rId9"/>
    <p:sldId id="442" r:id="rId10"/>
    <p:sldId id="464" r:id="rId11"/>
    <p:sldId id="445" r:id="rId12"/>
    <p:sldId id="446" r:id="rId13"/>
    <p:sldId id="485" r:id="rId14"/>
    <p:sldId id="451" r:id="rId15"/>
    <p:sldId id="452" r:id="rId16"/>
    <p:sldId id="453" r:id="rId17"/>
    <p:sldId id="487" r:id="rId18"/>
    <p:sldId id="465" r:id="rId19"/>
    <p:sldId id="468" r:id="rId20"/>
    <p:sldId id="470" r:id="rId21"/>
    <p:sldId id="472" r:id="rId22"/>
    <p:sldId id="475" r:id="rId23"/>
    <p:sldId id="477" r:id="rId24"/>
    <p:sldId id="474" r:id="rId25"/>
    <p:sldId id="478" r:id="rId26"/>
    <p:sldId id="488" r:id="rId27"/>
    <p:sldId id="481" r:id="rId28"/>
    <p:sldId id="455" r:id="rId29"/>
    <p:sldId id="489" r:id="rId30"/>
    <p:sldId id="486" r:id="rId31"/>
    <p:sldId id="457" r:id="rId32"/>
    <p:sldId id="459" r:id="rId33"/>
    <p:sldId id="322" r:id="rId34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Cambria Math" panose="02040503050406030204" pitchFamily="18" charset="0"/>
      <p:regular r:id="rId39"/>
    </p:embeddedFont>
    <p:embeddedFont>
      <p:font typeface="Exo 2 Medium" panose="00000600000000000000" pitchFamily="2" charset="0"/>
      <p:regular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A13C881-3728-4B1B-893A-C75219854C4E}">
          <p14:sldIdLst>
            <p14:sldId id="256"/>
          </p14:sldIdLst>
        </p14:section>
        <p14:section name="제목 없는 구역" id="{68720C8B-62AC-4B7D-9BE7-6AC86C949DCF}">
          <p14:sldIdLst>
            <p14:sldId id="437"/>
            <p14:sldId id="438"/>
            <p14:sldId id="484"/>
            <p14:sldId id="439"/>
            <p14:sldId id="483"/>
            <p14:sldId id="482"/>
            <p14:sldId id="441"/>
            <p14:sldId id="442"/>
            <p14:sldId id="464"/>
            <p14:sldId id="445"/>
            <p14:sldId id="446"/>
            <p14:sldId id="485"/>
            <p14:sldId id="451"/>
            <p14:sldId id="452"/>
            <p14:sldId id="453"/>
            <p14:sldId id="487"/>
            <p14:sldId id="465"/>
            <p14:sldId id="468"/>
            <p14:sldId id="470"/>
            <p14:sldId id="472"/>
            <p14:sldId id="475"/>
            <p14:sldId id="477"/>
            <p14:sldId id="474"/>
            <p14:sldId id="478"/>
            <p14:sldId id="488"/>
            <p14:sldId id="481"/>
            <p14:sldId id="455"/>
            <p14:sldId id="489"/>
            <p14:sldId id="486"/>
            <p14:sldId id="457"/>
            <p14:sldId id="459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C1C1"/>
    <a:srgbClr val="FFE699"/>
    <a:srgbClr val="F5826B"/>
    <a:srgbClr val="444145"/>
    <a:srgbClr val="FFFFFF"/>
    <a:srgbClr val="E0E0E0"/>
    <a:srgbClr val="D84CC7"/>
    <a:srgbClr val="F6922E"/>
    <a:srgbClr val="BFEBEA"/>
    <a:srgbClr val="A8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90476" autoAdjust="0"/>
  </p:normalViewPr>
  <p:slideViewPr>
    <p:cSldViewPr snapToGrid="0">
      <p:cViewPr>
        <p:scale>
          <a:sx n="75" d="100"/>
          <a:sy n="75" d="100"/>
        </p:scale>
        <p:origin x="1362" y="7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28" d="100"/>
          <a:sy n="128" d="100"/>
        </p:scale>
        <p:origin x="4650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1AB64-4212-4FD7-A748-2BA689AC9C59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EC1D-2EDA-467D-B39E-15D291D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2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C2AC8-F731-4CCF-BFB6-3331ED9B7DB8}" type="datetimeFigureOut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5B237-2F15-4D9C-BC85-DA1B1A75B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31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0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124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95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601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865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aseline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4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4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398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537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0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813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2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39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46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151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43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17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9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267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81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3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35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835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34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30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7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44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93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4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7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8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E5B237-2F15-4D9C-BC85-DA1B1A75B2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83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363537"/>
            <a:ext cx="12192000" cy="314642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3520282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Exo 2 Medium" panose="00000600000000000000" pitchFamily="2" charset="0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Noto Sans CJK SC DemiLight" panose="020B0400000000000000" pitchFamily="34" charset="-127"/>
                <a:ea typeface="Noto Sans CJK SC DemiLight" panose="020B0400000000000000" pitchFamily="34" charset="-127"/>
              </a:defRPr>
            </a:lvl1pPr>
          </a:lstStyle>
          <a:p>
            <a:fld id="{7297D1F4-CEA5-4E82-BC88-22FE98AEBFB4}" type="datetime1">
              <a:rPr lang="ko-KR" altLang="en-US" smtClean="0"/>
              <a:pPr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240A-868A-412A-AC7F-0D209ECF1BAE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84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6DB5-830E-43C5-8676-E1A28570A6C2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0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363537"/>
            <a:ext cx="12192000" cy="13255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Exo 2 Medium" panose="00000600000000000000" pitchFamily="2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0" y="317500"/>
            <a:ext cx="12192000" cy="460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48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25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8176-E78F-4C85-911C-AA810C8C9FA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66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74E01-68B8-4465-BBAB-1926BF1BE03A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2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FC55-EFC8-46D0-8A81-B5CD361AB9D6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5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1E70-F209-4D89-BDE0-BE1CBB34E8AD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41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2764-1F67-4798-989E-8422A145EE28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3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48ABE-4FEA-4779-8915-600C8EC9E67E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537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64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78628641-426D-4D96-A368-3340119A40D6}" type="datetime1">
              <a:rPr lang="ko-KR" altLang="en-US" smtClean="0"/>
              <a:pPr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ACBC9"/>
                </a:solidFill>
                <a:latin typeface="Exo 2 Medium" panose="00000600000000000000" pitchFamily="2" charset="0"/>
                <a:ea typeface="Noto Sans CJK SC DemiLight" panose="020B0400000000000000" pitchFamily="34" charset="-127"/>
              </a:defRPr>
            </a:lvl1pPr>
          </a:lstStyle>
          <a:p>
            <a:fld id="{3A314668-C67E-43EA-AB9C-43EFF96BC2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43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xo 2 Medium" panose="00000600000000000000" pitchFamily="2" charset="0"/>
          <a:ea typeface="Noto Sans CJK KR Medium" panose="020B06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AAAA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SC DemiLight" panose="020B0400000000000000" pitchFamily="34" charset="-127"/>
          <a:ea typeface="Noto Sans CJK SC DemiLight" panose="020B04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st.org/users/download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codeyarns.com/2014/06/06/how-to-build-boost-using-visual-stud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ml.kaist.ac.kr/main/international/individual/4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3750" y="480039"/>
            <a:ext cx="10604500" cy="2779954"/>
          </a:xfrm>
        </p:spPr>
        <p:txBody>
          <a:bodyPr>
            <a:normAutofit/>
          </a:bodyPr>
          <a:lstStyle/>
          <a:p>
            <a:r>
              <a:rPr lang="en-US" altLang="ko-KR" sz="4400" dirty="0" smtClean="0">
                <a:solidFill>
                  <a:srgbClr val="45C1C1"/>
                </a:solidFill>
              </a:rPr>
              <a:t>Final Project</a:t>
            </a:r>
            <a:br>
              <a:rPr lang="en-US" altLang="ko-KR" sz="4400" dirty="0" smtClean="0">
                <a:solidFill>
                  <a:srgbClr val="45C1C1"/>
                </a:solidFill>
              </a:rPr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dirty="0" smtClean="0"/>
              <a:t>Facial </a:t>
            </a:r>
            <a:r>
              <a:rPr lang="en-US" altLang="ko-KR" dirty="0"/>
              <a:t>Animation </a:t>
            </a:r>
            <a:r>
              <a:rPr lang="en-US" altLang="ko-KR" dirty="0" smtClean="0"/>
              <a:t>Retargeting</a:t>
            </a:r>
            <a:r>
              <a:rPr lang="en-US" altLang="ko-KR" sz="5400" dirty="0" smtClean="0"/>
              <a:t/>
            </a:r>
            <a:br>
              <a:rPr lang="en-US" altLang="ko-KR" sz="5400" dirty="0" smtClean="0"/>
            </a:br>
            <a:r>
              <a:rPr lang="en-US" altLang="ko-KR" sz="3200" dirty="0" smtClean="0"/>
              <a:t>using </a:t>
            </a:r>
            <a:r>
              <a:rPr lang="en-US" altLang="ko-KR" sz="3200" dirty="0"/>
              <a:t>a Simple Machine Learning </a:t>
            </a:r>
            <a:r>
              <a:rPr lang="en-US" altLang="ko-KR" sz="3200" dirty="0" smtClean="0"/>
              <a:t>Technique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759441"/>
            <a:ext cx="9144000" cy="1831734"/>
          </a:xfrm>
        </p:spPr>
        <p:txBody>
          <a:bodyPr>
            <a:normAutofit/>
          </a:bodyPr>
          <a:lstStyle/>
          <a:p>
            <a:r>
              <a:rPr lang="en-US" altLang="ko-KR" sz="22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2018 Fall, GCT522, Computer Graphics Theory and Application</a:t>
            </a:r>
          </a:p>
          <a:p>
            <a:endParaRPr lang="en-US" altLang="ko-KR" sz="1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Sunjin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Jung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8F419-A7A0-4266-8732-C8563D086CF1}" type="datetime1">
              <a:rPr lang="ko-KR" altLang="en-US" smtClean="0"/>
              <a:t>2018-10-15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날짜 개체 틀 3"/>
          <p:cNvSpPr txBox="1">
            <a:spLocks/>
          </p:cNvSpPr>
          <p:nvPr/>
        </p:nvSpPr>
        <p:spPr>
          <a:xfrm>
            <a:off x="5394385" y="4936137"/>
            <a:ext cx="1403230" cy="347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rgbClr val="CACBC9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DA8F419-A7A0-4266-8732-C8563D086CF1}" type="datetime1"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2018-10-15</a:t>
            </a:fld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Retargeting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Control Vector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8200" y="7166344"/>
            <a:ext cx="3378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https://youtu.be/BMV5Jo7rB2E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9012293" y="3043272"/>
            <a:ext cx="2665875" cy="2273024"/>
            <a:chOff x="9012293" y="3043272"/>
            <a:chExt cx="2665875" cy="2273024"/>
          </a:xfrm>
        </p:grpSpPr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9612111" y="3043272"/>
              <a:ext cx="2066057" cy="22730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AAAA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Noto Sans CJK SC DemiLight" panose="020B0400000000000000" pitchFamily="34" charset="-127"/>
                  <a:ea typeface="Noto Sans CJK SC DemiLight" panose="020B0400000000000000" pitchFamily="34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Noto Sans CJK SC DemiLight" panose="020B0400000000000000" pitchFamily="34" charset="-127"/>
                  <a:ea typeface="Noto Sans CJK SC DemiLight" panose="020B0400000000000000" pitchFamily="34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oto Sans CJK SC DemiLight" panose="020B0400000000000000" pitchFamily="34" charset="-127"/>
                  <a:ea typeface="Noto Sans CJK SC DemiLight" panose="020B0400000000000000" pitchFamily="34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oto Sans CJK SC DemiLight" panose="020B0400000000000000" pitchFamily="34" charset="-127"/>
                  <a:ea typeface="Noto Sans CJK SC DemiLight" panose="020B0400000000000000" pitchFamily="34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2400" dirty="0" smtClean="0">
                  <a:solidFill>
                    <a:schemeClr val="tx1"/>
                  </a:solidFill>
                </a:rPr>
                <a:t>Joints</a:t>
              </a:r>
            </a:p>
            <a:p>
              <a:pPr marL="0" indent="0">
                <a:buNone/>
              </a:pPr>
              <a:r>
                <a:rPr lang="en-US" altLang="ko-KR" sz="2400" dirty="0" smtClean="0">
                  <a:solidFill>
                    <a:schemeClr val="tx1"/>
                  </a:solidFill>
                </a:rPr>
                <a:t>Deformers</a:t>
              </a:r>
            </a:p>
            <a:p>
              <a:pPr marL="0" indent="0">
                <a:buNone/>
              </a:pPr>
              <a:r>
                <a:rPr lang="en-US" altLang="ko-KR" sz="2400" dirty="0" err="1" smtClean="0">
                  <a:solidFill>
                    <a:schemeClr val="tx1"/>
                  </a:solidFill>
                </a:rPr>
                <a:t>Blendshapes</a:t>
              </a:r>
              <a:endParaRPr lang="en-US" altLang="ko-KR" sz="2400" dirty="0" smtClean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r>
                <a:rPr lang="en-US" altLang="ko-KR" sz="2400" dirty="0" smtClean="0">
                  <a:solidFill>
                    <a:srgbClr val="45C1C1"/>
                  </a:solidFill>
                </a:rPr>
                <a:t>Controllers</a:t>
              </a:r>
            </a:p>
            <a:p>
              <a:pPr marL="0" indent="0">
                <a:buNone/>
              </a:pPr>
              <a:r>
                <a:rPr lang="en-US" altLang="ko-KR" sz="2400" dirty="0" smtClean="0">
                  <a:solidFill>
                    <a:schemeClr val="tx1"/>
                  </a:solidFill>
                </a:rPr>
                <a:t>...</a:t>
              </a:r>
            </a:p>
            <a:p>
              <a:pPr marL="0" indent="0">
                <a:buNone/>
              </a:pPr>
              <a:endParaRPr lang="en-US" altLang="ko-KR" sz="2400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9012293" y="3156686"/>
              <a:ext cx="181707" cy="2046197"/>
            </a:xfrm>
            <a:prstGeom prst="leftBrace">
              <a:avLst>
                <a:gd name="adj1" fmla="val 104149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876325" y="3948953"/>
            <a:ext cx="2734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General basis CVs</a:t>
            </a:r>
            <a:endParaRPr lang="ko-KR" altLang="en-US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4" name="0_Facial Rig + Face Rig + Facial Rigg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1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745" y="2554423"/>
            <a:ext cx="5782956" cy="32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7879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Retargeting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77248" y="2412758"/>
            <a:ext cx="1869002" cy="2324252"/>
            <a:chOff x="2106864" y="2861420"/>
            <a:chExt cx="2119223" cy="263542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377" y="4314407"/>
              <a:ext cx="1914956" cy="11824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6864" y="2861420"/>
              <a:ext cx="1930783" cy="118695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5304" y="2861420"/>
              <a:ext cx="1930783" cy="118695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131" y="4314406"/>
              <a:ext cx="1914956" cy="1182435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1022114" y="5266089"/>
            <a:ext cx="2050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Source      Target</a:t>
            </a:r>
            <a:endParaRPr lang="ko-KR" altLang="en-US" sz="2000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21" name="왼쪽 중괄호 20"/>
          <p:cNvSpPr/>
          <p:nvPr/>
        </p:nvSpPr>
        <p:spPr>
          <a:xfrm flipH="1">
            <a:off x="3276133" y="2703933"/>
            <a:ext cx="356357" cy="2337240"/>
          </a:xfrm>
          <a:prstGeom prst="leftBrace">
            <a:avLst>
              <a:gd name="adj1" fmla="val 5670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5400000">
            <a:off x="1444713" y="4830386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...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rot="5400000">
            <a:off x="2417170" y="4830386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...</a:t>
            </a:r>
            <a:endParaRPr lang="ko-KR" altLang="en-US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837244" y="3672498"/>
                <a:ext cx="247043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45C1C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𝑛𝑝</m:t>
                    </m:r>
                  </m:oMath>
                </a14:m>
                <a:r>
                  <a:rPr lang="en-US" altLang="ko-KR" sz="2000" dirty="0" smtClean="0">
                    <a:solidFill>
                      <a:srgbClr val="45C1C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Expression</a:t>
                </a:r>
                <a:r>
                  <a:rPr lang="en-US" altLang="ko-KR" sz="2000" i="1" dirty="0" smtClean="0">
                    <a:solidFill>
                      <a:srgbClr val="45C1C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 </a:t>
                </a:r>
                <a:r>
                  <a:rPr lang="en-US" altLang="ko-KR" sz="2000" dirty="0" smtClean="0">
                    <a:solidFill>
                      <a:srgbClr val="45C1C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rPr>
                  <a:t>Pair</a:t>
                </a: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44" y="3672498"/>
                <a:ext cx="2470430" cy="400110"/>
              </a:xfrm>
              <a:prstGeom prst="rect">
                <a:avLst/>
              </a:prstGeom>
              <a:blipFill>
                <a:blip r:embed="rId8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/>
          <a:srcRect l="7707" b="54544"/>
          <a:stretch/>
        </p:blipFill>
        <p:spPr>
          <a:xfrm>
            <a:off x="6166997" y="1877207"/>
            <a:ext cx="4876307" cy="1565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7333303" y="4912725"/>
                <a:ext cx="424205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𝑤</m:t>
                    </m:r>
                  </m:oMath>
                </a14:m>
                <a:r>
                  <a:rPr lang="en-US" altLang="ko-KR" sz="20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: </a:t>
                </a:r>
                <a:r>
                  <a:rPr lang="en-US" altLang="ko-KR" sz="16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blendshape weight</a:t>
                </a:r>
                <a:endParaRPr lang="en-US" altLang="ko-KR" sz="1600" i="1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𝑐𝑣</m:t>
                    </m:r>
                  </m:oMath>
                </a14:m>
                <a:r>
                  <a:rPr lang="en-US" altLang="ko-KR" sz="20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:</a:t>
                </a:r>
                <a:r>
                  <a:rPr lang="en-US" altLang="ko-KR" sz="2000" i="1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 </a:t>
                </a:r>
                <a:r>
                  <a:rPr lang="en-US" altLang="ko-KR" sz="16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control vectors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</a:rPr>
                      <m:t>𝑛𝑝</m:t>
                    </m:r>
                  </m:oMath>
                </a14:m>
                <a:r>
                  <a:rPr lang="en-US" altLang="ko-KR" sz="20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: </a:t>
                </a:r>
                <a:r>
                  <a:rPr lang="en-US" altLang="ko-KR" sz="16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number </a:t>
                </a:r>
                <a:r>
                  <a:rPr lang="en-US" altLang="ko-KR" sz="1600" dirty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of the range of expression </a:t>
                </a:r>
                <a:r>
                  <a:rPr lang="en-US" altLang="ko-KR" sz="1600" dirty="0" smtClean="0">
                    <a:latin typeface="Noto Sans CJK KR Light" panose="020B0300000000000000" pitchFamily="34" charset="-127"/>
                    <a:ea typeface="Noto Sans CJK KR Light" panose="020B0300000000000000" pitchFamily="34" charset="-127"/>
                  </a:rPr>
                  <a:t>pairs</a:t>
                </a:r>
                <a:endParaRPr lang="en-US" altLang="ko-KR" sz="2000" dirty="0">
                  <a:latin typeface="Noto Sans CJK KR Light" panose="020B0300000000000000" pitchFamily="34" charset="-127"/>
                  <a:ea typeface="Noto Sans CJK KR Light" panose="020B0300000000000000" pitchFamily="34" charset="-127"/>
                </a:endParaRPr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303" y="4912725"/>
                <a:ext cx="4242059" cy="1015663"/>
              </a:xfrm>
              <a:prstGeom prst="rect">
                <a:avLst/>
              </a:prstGeom>
              <a:blipFill>
                <a:blip r:embed="rId10"/>
                <a:stretch>
                  <a:fillRect t="-3593" b="-9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/>
          <a:srcRect l="7981" t="56057" b="-1513"/>
          <a:stretch/>
        </p:blipFill>
        <p:spPr>
          <a:xfrm>
            <a:off x="6565788" y="3424378"/>
            <a:ext cx="4524650" cy="14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Retargeting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Retargeting </a:t>
            </a:r>
            <a:r>
              <a:rPr lang="en-US" altLang="ko-KR" dirty="0"/>
              <a:t>model based on the regression</a:t>
            </a:r>
            <a:endParaRPr lang="ko-KR" altLang="en-US" dirty="0"/>
          </a:p>
          <a:p>
            <a:endParaRPr lang="ko-KR" altLang="en-US" b="1" dirty="0">
              <a:solidFill>
                <a:srgbClr val="45C1C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8263447" y="2133283"/>
            <a:ext cx="3090353" cy="2097070"/>
            <a:chOff x="8242299" y="2069783"/>
            <a:chExt cx="3090353" cy="2097070"/>
          </a:xfrm>
        </p:grpSpPr>
        <p:sp>
          <p:nvSpPr>
            <p:cNvPr id="14" name="직사각형 13"/>
            <p:cNvSpPr/>
            <p:nvPr/>
          </p:nvSpPr>
          <p:spPr>
            <a:xfrm>
              <a:off x="8242300" y="2805049"/>
              <a:ext cx="2505203" cy="13618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텍스트 개체 틀 7"/>
            <p:cNvSpPr txBox="1">
              <a:spLocks/>
            </p:cNvSpPr>
            <p:nvPr/>
          </p:nvSpPr>
          <p:spPr>
            <a:xfrm>
              <a:off x="8799293" y="3142469"/>
              <a:ext cx="869309" cy="5105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US" altLang="ko-KR" sz="44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T</a:t>
              </a:r>
              <a:endParaRPr lang="ko-KR" altLang="en-US" sz="4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개체 틀 7"/>
                <p:cNvSpPr txBox="1">
                  <a:spLocks/>
                </p:cNvSpPr>
                <p:nvPr/>
              </p:nvSpPr>
              <p:spPr>
                <a:xfrm>
                  <a:off x="11006997" y="3207140"/>
                  <a:ext cx="325655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19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6997" y="3207140"/>
                  <a:ext cx="325655" cy="216116"/>
                </a:xfrm>
                <a:prstGeom prst="rect">
                  <a:avLst/>
                </a:prstGeom>
                <a:blipFill>
                  <a:blip r:embed="rId7"/>
                  <a:stretch>
                    <a:fillRect r="-94444" b="-13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텍스트 개체 틀 7"/>
                <p:cNvSpPr txBox="1">
                  <a:spLocks/>
                </p:cNvSpPr>
                <p:nvPr/>
              </p:nvSpPr>
              <p:spPr>
                <a:xfrm>
                  <a:off x="9118600" y="2069783"/>
                  <a:ext cx="297554" cy="2556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20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600" y="2069783"/>
                  <a:ext cx="297554" cy="255625"/>
                </a:xfrm>
                <a:prstGeom prst="rect">
                  <a:avLst/>
                </a:prstGeom>
                <a:blipFill>
                  <a:blip r:embed="rId8"/>
                  <a:stretch>
                    <a:fillRect r="-95918" b="-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왼쪽 중괄호 20"/>
            <p:cNvSpPr/>
            <p:nvPr/>
          </p:nvSpPr>
          <p:spPr>
            <a:xfrm rot="16200000" flipH="1">
              <a:off x="9385235" y="1433343"/>
              <a:ext cx="179772" cy="2465644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중괄호 22"/>
            <p:cNvSpPr/>
            <p:nvPr/>
          </p:nvSpPr>
          <p:spPr>
            <a:xfrm flipH="1">
              <a:off x="10821137" y="2812823"/>
              <a:ext cx="185860" cy="1326170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040394" y="3137941"/>
            <a:ext cx="4134154" cy="768282"/>
            <a:chOff x="4019246" y="3074441"/>
            <a:chExt cx="4134154" cy="768282"/>
          </a:xfrm>
        </p:grpSpPr>
        <p:sp>
          <p:nvSpPr>
            <p:cNvPr id="7" name="오른쪽 화살표 6"/>
            <p:cNvSpPr/>
            <p:nvPr/>
          </p:nvSpPr>
          <p:spPr>
            <a:xfrm>
              <a:off x="4019246" y="3207140"/>
              <a:ext cx="4134154" cy="51055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79174" y="3074441"/>
              <a:ext cx="1821010" cy="768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Model</a:t>
              </a:r>
              <a:endParaRPr lang="ko-KR" altLang="en-US" sz="28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502544" y="4487064"/>
            <a:ext cx="2525133" cy="1441025"/>
            <a:chOff x="1511768" y="4568055"/>
            <a:chExt cx="2609645" cy="15297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3" name="직사각형 42"/>
            <p:cNvSpPr/>
            <p:nvPr/>
          </p:nvSpPr>
          <p:spPr>
            <a:xfrm>
              <a:off x="1863462" y="4876501"/>
              <a:ext cx="2257951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</a:pPr>
              <a:endParaRPr lang="ko-KR" altLang="en-US" sz="2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739895" y="4741564"/>
              <a:ext cx="2257951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</a:pPr>
              <a:endParaRPr lang="ko-KR" altLang="en-US" sz="2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03968" y="4568055"/>
              <a:ext cx="2257951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</a:pPr>
              <a:endParaRPr lang="ko-KR" altLang="en-US" sz="2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28" name="텍스트 개체 틀 7"/>
            <p:cNvSpPr txBox="1">
              <a:spLocks/>
            </p:cNvSpPr>
            <p:nvPr/>
          </p:nvSpPr>
          <p:spPr>
            <a:xfrm>
              <a:off x="1511768" y="4668176"/>
              <a:ext cx="1989228" cy="510554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buFont typeface="Arial" pitchFamily="34" charset="0"/>
                <a:buNone/>
              </a:pPr>
              <a:r>
                <a:rPr lang="en-US" altLang="ko-KR" sz="2400" dirty="0" smtClean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New inputs</a:t>
              </a:r>
              <a:endParaRPr lang="ko-KR" altLang="en-US" sz="2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8263447" y="4477332"/>
            <a:ext cx="2578837" cy="1450757"/>
            <a:chOff x="6793895" y="4568055"/>
            <a:chExt cx="3252940" cy="15297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4" name="직사각형 43"/>
            <p:cNvSpPr/>
            <p:nvPr/>
          </p:nvSpPr>
          <p:spPr>
            <a:xfrm>
              <a:off x="7053389" y="4876501"/>
              <a:ext cx="2993446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929822" y="4741564"/>
              <a:ext cx="2993446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793895" y="4568055"/>
              <a:ext cx="2993446" cy="122135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텍스트 개체 틀 7"/>
            <p:cNvSpPr txBox="1">
              <a:spLocks/>
            </p:cNvSpPr>
            <p:nvPr/>
          </p:nvSpPr>
          <p:spPr>
            <a:xfrm>
              <a:off x="6965091" y="4756814"/>
              <a:ext cx="2159334" cy="510554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buFont typeface="Arial" pitchFamily="34" charset="0"/>
                <a:buNone/>
              </a:pPr>
              <a:r>
                <a:rPr lang="en-US" altLang="ko-KR" sz="2400" dirty="0" smtClean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New targets</a:t>
              </a:r>
              <a:endParaRPr lang="ko-KR" altLang="en-US" sz="2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60162" y="2180360"/>
            <a:ext cx="3182986" cy="2022133"/>
            <a:chOff x="739014" y="2116860"/>
            <a:chExt cx="3182986" cy="2022133"/>
          </a:xfrm>
        </p:grpSpPr>
        <p:sp>
          <p:nvSpPr>
            <p:cNvPr id="13" name="직사각형 12"/>
            <p:cNvSpPr/>
            <p:nvPr/>
          </p:nvSpPr>
          <p:spPr>
            <a:xfrm>
              <a:off x="1664048" y="2820430"/>
              <a:ext cx="2257951" cy="1318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텍스트 개체 틀 7"/>
            <p:cNvSpPr txBox="1">
              <a:spLocks/>
            </p:cNvSpPr>
            <p:nvPr/>
          </p:nvSpPr>
          <p:spPr>
            <a:xfrm>
              <a:off x="2050497" y="3157495"/>
              <a:ext cx="869309" cy="5105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US" altLang="ko-KR" sz="44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</a:t>
              </a:r>
              <a:endParaRPr lang="ko-KR" altLang="en-US" sz="4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개체 틀 7"/>
                <p:cNvSpPr txBox="1">
                  <a:spLocks/>
                </p:cNvSpPr>
                <p:nvPr/>
              </p:nvSpPr>
              <p:spPr>
                <a:xfrm>
                  <a:off x="2428992" y="2116860"/>
                  <a:ext cx="325655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𝑛𝑠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18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992" y="2116860"/>
                  <a:ext cx="325655" cy="216116"/>
                </a:xfrm>
                <a:prstGeom prst="rect">
                  <a:avLst/>
                </a:prstGeom>
                <a:blipFill>
                  <a:blip r:embed="rId9"/>
                  <a:stretch>
                    <a:fillRect r="-83019" b="-9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왼쪽 중괄호 21"/>
            <p:cNvSpPr/>
            <p:nvPr/>
          </p:nvSpPr>
          <p:spPr>
            <a:xfrm rot="16200000" flipH="1">
              <a:off x="2704983" y="1563427"/>
              <a:ext cx="176084" cy="2257951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텍스트 개체 틀 7"/>
                <p:cNvSpPr txBox="1">
                  <a:spLocks/>
                </p:cNvSpPr>
                <p:nvPr/>
              </p:nvSpPr>
              <p:spPr>
                <a:xfrm>
                  <a:off x="739014" y="3265700"/>
                  <a:ext cx="249334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29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14" y="3265700"/>
                  <a:ext cx="249334" cy="216116"/>
                </a:xfrm>
                <a:prstGeom prst="rect">
                  <a:avLst/>
                </a:prstGeom>
                <a:blipFill>
                  <a:blip r:embed="rId10"/>
                  <a:stretch>
                    <a:fillRect r="-139024" b="-1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왼쪽 중괄호 30"/>
            <p:cNvSpPr/>
            <p:nvPr/>
          </p:nvSpPr>
          <p:spPr>
            <a:xfrm>
              <a:off x="1399412" y="2856063"/>
              <a:ext cx="198660" cy="1282930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위로 굽은 화살표 16"/>
          <p:cNvSpPr/>
          <p:nvPr/>
        </p:nvSpPr>
        <p:spPr>
          <a:xfrm>
            <a:off x="4125637" y="4085610"/>
            <a:ext cx="1621581" cy="816592"/>
          </a:xfrm>
          <a:prstGeom prst="bentUpArrow">
            <a:avLst>
              <a:gd name="adj1" fmla="val 12937"/>
              <a:gd name="adj2" fmla="val 18236"/>
              <a:gd name="adj3" fmla="val 2846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위로 굽은 화살표 38"/>
          <p:cNvSpPr/>
          <p:nvPr/>
        </p:nvSpPr>
        <p:spPr>
          <a:xfrm rot="5400000">
            <a:off x="6834748" y="3801470"/>
            <a:ext cx="863281" cy="1491935"/>
          </a:xfrm>
          <a:prstGeom prst="bentUpArrow">
            <a:avLst>
              <a:gd name="adj1" fmla="val 12770"/>
              <a:gd name="adj2" fmla="val 20511"/>
              <a:gd name="adj3" fmla="val 2577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09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Retargeting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Retargeting </a:t>
            </a:r>
            <a:r>
              <a:rPr lang="en-US" altLang="ko-KR" dirty="0"/>
              <a:t>model based on the regression</a:t>
            </a:r>
            <a:endParaRPr lang="ko-KR" altLang="en-US" dirty="0"/>
          </a:p>
          <a:p>
            <a:endParaRPr lang="ko-KR" altLang="en-US" b="1" dirty="0">
              <a:solidFill>
                <a:srgbClr val="45C1C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8263447" y="2133283"/>
            <a:ext cx="3090353" cy="2097070"/>
            <a:chOff x="8242299" y="2069783"/>
            <a:chExt cx="3090353" cy="2097070"/>
          </a:xfrm>
        </p:grpSpPr>
        <p:sp>
          <p:nvSpPr>
            <p:cNvPr id="14" name="직사각형 13"/>
            <p:cNvSpPr/>
            <p:nvPr/>
          </p:nvSpPr>
          <p:spPr>
            <a:xfrm>
              <a:off x="8242300" y="2805049"/>
              <a:ext cx="2505203" cy="13618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텍스트 개체 틀 7"/>
            <p:cNvSpPr txBox="1">
              <a:spLocks/>
            </p:cNvSpPr>
            <p:nvPr/>
          </p:nvSpPr>
          <p:spPr>
            <a:xfrm>
              <a:off x="8799293" y="3142469"/>
              <a:ext cx="869309" cy="5105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US" altLang="ko-KR" sz="44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T</a:t>
              </a:r>
              <a:endParaRPr lang="ko-KR" altLang="en-US" sz="4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개체 틀 7"/>
                <p:cNvSpPr txBox="1">
                  <a:spLocks/>
                </p:cNvSpPr>
                <p:nvPr/>
              </p:nvSpPr>
              <p:spPr>
                <a:xfrm>
                  <a:off x="11006997" y="3207140"/>
                  <a:ext cx="325655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19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6997" y="3207140"/>
                  <a:ext cx="325655" cy="216116"/>
                </a:xfrm>
                <a:prstGeom prst="rect">
                  <a:avLst/>
                </a:prstGeom>
                <a:blipFill>
                  <a:blip r:embed="rId3"/>
                  <a:stretch>
                    <a:fillRect r="-94444" b="-13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텍스트 개체 틀 7"/>
                <p:cNvSpPr txBox="1">
                  <a:spLocks/>
                </p:cNvSpPr>
                <p:nvPr/>
              </p:nvSpPr>
              <p:spPr>
                <a:xfrm>
                  <a:off x="9118600" y="2069783"/>
                  <a:ext cx="297554" cy="2556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𝑛𝑡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20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8600" y="2069783"/>
                  <a:ext cx="297554" cy="255625"/>
                </a:xfrm>
                <a:prstGeom prst="rect">
                  <a:avLst/>
                </a:prstGeom>
                <a:blipFill>
                  <a:blip r:embed="rId4"/>
                  <a:stretch>
                    <a:fillRect r="-95918" b="-6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왼쪽 중괄호 20"/>
            <p:cNvSpPr/>
            <p:nvPr/>
          </p:nvSpPr>
          <p:spPr>
            <a:xfrm rot="16200000" flipH="1">
              <a:off x="9385235" y="1433343"/>
              <a:ext cx="179772" cy="2465644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중괄호 22"/>
            <p:cNvSpPr/>
            <p:nvPr/>
          </p:nvSpPr>
          <p:spPr>
            <a:xfrm flipH="1">
              <a:off x="10821137" y="2812823"/>
              <a:ext cx="185860" cy="1326170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040394" y="3137941"/>
            <a:ext cx="4134154" cy="768282"/>
            <a:chOff x="4019246" y="3074441"/>
            <a:chExt cx="4134154" cy="768282"/>
          </a:xfrm>
        </p:grpSpPr>
        <p:sp>
          <p:nvSpPr>
            <p:cNvPr id="7" name="오른쪽 화살표 6"/>
            <p:cNvSpPr/>
            <p:nvPr/>
          </p:nvSpPr>
          <p:spPr>
            <a:xfrm>
              <a:off x="4019246" y="3207140"/>
              <a:ext cx="4134154" cy="51055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79174" y="3074441"/>
              <a:ext cx="1821010" cy="768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rgbClr val="45C1C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Model</a:t>
              </a:r>
              <a:endParaRPr lang="ko-KR" altLang="en-US" sz="2800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60162" y="2180360"/>
            <a:ext cx="3182986" cy="2022133"/>
            <a:chOff x="739014" y="2116860"/>
            <a:chExt cx="3182986" cy="2022133"/>
          </a:xfrm>
        </p:grpSpPr>
        <p:sp>
          <p:nvSpPr>
            <p:cNvPr id="13" name="직사각형 12"/>
            <p:cNvSpPr/>
            <p:nvPr/>
          </p:nvSpPr>
          <p:spPr>
            <a:xfrm>
              <a:off x="1664048" y="2820430"/>
              <a:ext cx="2257951" cy="1318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텍스트 개체 틀 7"/>
            <p:cNvSpPr txBox="1">
              <a:spLocks/>
            </p:cNvSpPr>
            <p:nvPr/>
          </p:nvSpPr>
          <p:spPr>
            <a:xfrm>
              <a:off x="2050497" y="3157495"/>
              <a:ext cx="869309" cy="5105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85750" indent="-285750" algn="l" defTabSz="914400" rtl="0" eaLnBrk="1" latinLnBrk="1" hangingPunct="1">
                <a:spcBef>
                  <a:spcPct val="20000"/>
                </a:spcBef>
                <a:buFont typeface="Wingdings" pitchFamily="2" charset="2"/>
                <a:buChar char="§"/>
                <a:defRPr sz="1800" kern="1200">
                  <a:solidFill>
                    <a:srgbClr val="FF0000"/>
                  </a:solidFill>
                  <a:latin typeface="Myriad Web Pro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2pPr>
              <a:lvl3pPr marL="1314450" indent="-4000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−"/>
                <a:defRPr sz="14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3pPr>
              <a:lvl4pPr marL="1657350" indent="-285750" algn="l" defTabSz="914400" rtl="0" eaLnBrk="1" latinLnBrk="1" hangingPunct="1">
                <a:spcBef>
                  <a:spcPct val="20000"/>
                </a:spcBef>
                <a:buFont typeface="Myriad Web Pro" pitchFamily="34" charset="0"/>
                <a:buChar char="›"/>
                <a:defRPr sz="12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rgbClr val="E9E5DE"/>
                  </a:solidFill>
                  <a:latin typeface="Myriad Web Pro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Font typeface="Arial" pitchFamily="34" charset="0"/>
                <a:buNone/>
              </a:pPr>
              <a:r>
                <a:rPr lang="en-US" altLang="ko-KR" sz="4400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</a:t>
              </a:r>
              <a:endParaRPr lang="ko-KR" altLang="en-US" sz="4400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개체 틀 7"/>
                <p:cNvSpPr txBox="1">
                  <a:spLocks/>
                </p:cNvSpPr>
                <p:nvPr/>
              </p:nvSpPr>
              <p:spPr>
                <a:xfrm>
                  <a:off x="2428992" y="2116860"/>
                  <a:ext cx="325655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𝑛𝑠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18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8992" y="2116860"/>
                  <a:ext cx="325655" cy="216116"/>
                </a:xfrm>
                <a:prstGeom prst="rect">
                  <a:avLst/>
                </a:prstGeom>
                <a:blipFill>
                  <a:blip r:embed="rId5"/>
                  <a:stretch>
                    <a:fillRect r="-83019" b="-9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왼쪽 중괄호 21"/>
            <p:cNvSpPr/>
            <p:nvPr/>
          </p:nvSpPr>
          <p:spPr>
            <a:xfrm rot="16200000" flipH="1">
              <a:off x="2704983" y="1563427"/>
              <a:ext cx="176084" cy="2257951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텍스트 개체 틀 7"/>
                <p:cNvSpPr txBox="1">
                  <a:spLocks/>
                </p:cNvSpPr>
                <p:nvPr/>
              </p:nvSpPr>
              <p:spPr>
                <a:xfrm>
                  <a:off x="739014" y="3265700"/>
                  <a:ext cx="249334" cy="2161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85750" indent="-285750" algn="l" defTabSz="914400" rtl="0" eaLnBrk="1" latinLnBrk="1" hangingPunct="1">
                    <a:spcBef>
                      <a:spcPct val="20000"/>
                    </a:spcBef>
                    <a:buFont typeface="Wingdings" pitchFamily="2" charset="2"/>
                    <a:buChar char="§"/>
                    <a:defRPr sz="1800" kern="1200">
                      <a:solidFill>
                        <a:srgbClr val="FF0000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2pPr>
                  <a:lvl3pPr marL="1314450" indent="-4000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−"/>
                    <a:defRPr sz="14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3pPr>
                  <a:lvl4pPr marL="1657350" indent="-285750" algn="l" defTabSz="914400" rtl="0" eaLnBrk="1" latinLnBrk="1" hangingPunct="1">
                    <a:spcBef>
                      <a:spcPct val="20000"/>
                    </a:spcBef>
                    <a:buFont typeface="Myriad Web Pro" pitchFamily="34" charset="0"/>
                    <a:buChar char="›"/>
                    <a:defRPr sz="12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100" kern="1200">
                      <a:solidFill>
                        <a:srgbClr val="E9E5DE"/>
                      </a:solidFill>
                      <a:latin typeface="Myriad Web Pro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7200" lvl="1" indent="0" algn="ctr">
                    <a:buFont typeface="Arial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29" name="텍스트 개체 틀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014" y="3265700"/>
                  <a:ext cx="249334" cy="216116"/>
                </a:xfrm>
                <a:prstGeom prst="rect">
                  <a:avLst/>
                </a:prstGeom>
                <a:blipFill>
                  <a:blip r:embed="rId6"/>
                  <a:stretch>
                    <a:fillRect r="-139024" b="-1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왼쪽 중괄호 30"/>
            <p:cNvSpPr/>
            <p:nvPr/>
          </p:nvSpPr>
          <p:spPr>
            <a:xfrm>
              <a:off x="1399412" y="2856063"/>
              <a:ext cx="198660" cy="1282930"/>
            </a:xfrm>
            <a:prstGeom prst="leftBrace">
              <a:avLst>
                <a:gd name="adj1" fmla="val 44908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4624536" y="4875491"/>
            <a:ext cx="27329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45C1C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Radial Basis Function</a:t>
            </a:r>
            <a:endParaRPr lang="ko-KR" altLang="en-US" sz="2000" dirty="0">
              <a:solidFill>
                <a:srgbClr val="45C1C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13706" y="4261401"/>
            <a:ext cx="11528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RBF</a:t>
            </a:r>
            <a:endParaRPr lang="ko-KR" altLang="en-US" sz="4000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5990147" y="3930655"/>
            <a:ext cx="0" cy="306314"/>
          </a:xfrm>
          <a:prstGeom prst="straightConnector1">
            <a:avLst/>
          </a:prstGeom>
          <a:ln w="38100">
            <a:solidFill>
              <a:srgbClr val="45C1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4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Grading Policy</a:t>
            </a:r>
            <a:r>
              <a:rPr lang="en-US" altLang="ko-KR" sz="2800" dirty="0" smtClean="0"/>
              <a:t> (30 Points)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46200" y="1816100"/>
            <a:ext cx="5029200" cy="3962400"/>
          </a:xfrm>
        </p:spPr>
        <p:txBody>
          <a:bodyPr anchor="ctr">
            <a:normAutofit fontScale="85000" lnSpcReduction="10000"/>
          </a:bodyPr>
          <a:lstStyle/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3900" b="1" dirty="0" smtClean="0"/>
              <a:t> </a:t>
            </a:r>
            <a:r>
              <a:rPr lang="en-US" altLang="ko-KR" sz="3200" dirty="0" smtClean="0"/>
              <a:t>Implementation</a:t>
            </a:r>
            <a:endParaRPr lang="en-US" altLang="ko-KR" sz="3200" dirty="0"/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3900" b="1" dirty="0" smtClean="0"/>
              <a:t> </a:t>
            </a:r>
            <a:r>
              <a:rPr lang="en-US" altLang="ko-KR" sz="3200" dirty="0" smtClean="0"/>
              <a:t>Output visual quality</a:t>
            </a:r>
            <a:endParaRPr lang="en-US" altLang="ko-KR" sz="3200" dirty="0"/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3900" b="1" dirty="0" smtClean="0"/>
              <a:t> </a:t>
            </a:r>
            <a:r>
              <a:rPr lang="en-US" altLang="ko-KR" sz="3200" dirty="0" smtClean="0"/>
              <a:t>Presentation</a:t>
            </a:r>
            <a:endParaRPr lang="ko-KR" altLang="en-US" sz="32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3200" y="1689100"/>
            <a:ext cx="1790700" cy="421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lnSpc>
                <a:spcPct val="250000"/>
              </a:lnSpc>
              <a:buNone/>
            </a:pPr>
            <a:r>
              <a:rPr lang="en-US" altLang="ko-KR" sz="3200" b="1" dirty="0" smtClean="0">
                <a:solidFill>
                  <a:srgbClr val="45C1C1"/>
                </a:solidFill>
              </a:rPr>
              <a:t>20 pts</a:t>
            </a:r>
          </a:p>
          <a:p>
            <a:pPr marL="457200" lvl="1" indent="0" algn="r">
              <a:lnSpc>
                <a:spcPct val="250000"/>
              </a:lnSpc>
              <a:buNone/>
            </a:pPr>
            <a:r>
              <a:rPr lang="en-US" altLang="ko-KR" sz="3200" b="1" dirty="0" smtClean="0">
                <a:solidFill>
                  <a:srgbClr val="45C1C1"/>
                </a:solidFill>
              </a:rPr>
              <a:t>5 pts</a:t>
            </a:r>
          </a:p>
          <a:p>
            <a:pPr marL="457200" lvl="1" indent="0" algn="r">
              <a:lnSpc>
                <a:spcPct val="250000"/>
              </a:lnSpc>
              <a:buNone/>
            </a:pPr>
            <a:r>
              <a:rPr lang="en-US" altLang="ko-KR" sz="3200" b="1" dirty="0" smtClean="0">
                <a:solidFill>
                  <a:srgbClr val="45C1C1"/>
                </a:solidFill>
              </a:rPr>
              <a:t>5 pts</a:t>
            </a:r>
            <a:endParaRPr lang="ko-KR" altLang="en-US" sz="3200" b="1" dirty="0">
              <a:solidFill>
                <a:srgbClr val="45C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190500" y="2839243"/>
            <a:ext cx="13042900" cy="3210877"/>
            <a:chOff x="-190500" y="2798763"/>
            <a:chExt cx="13042900" cy="3210877"/>
          </a:xfrm>
        </p:grpSpPr>
        <p:sp>
          <p:nvSpPr>
            <p:cNvPr id="12" name="직사각형 11"/>
            <p:cNvSpPr/>
            <p:nvPr/>
          </p:nvSpPr>
          <p:spPr>
            <a:xfrm>
              <a:off x="-190500" y="27987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-190500" y="3446463"/>
              <a:ext cx="13042900" cy="6454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190500" y="40941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190500" y="4741863"/>
              <a:ext cx="13042900" cy="6454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190500" y="53641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Given Framework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3700" y="1731168"/>
            <a:ext cx="11442700" cy="1108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You are given source codes, with an already created framework. You have to complete the missing areas.</a:t>
            </a:r>
          </a:p>
          <a:p>
            <a:pPr marL="0" indent="0">
              <a:buNone/>
            </a:pPr>
            <a:r>
              <a:rPr lang="en-US" altLang="ko-KR" sz="1600" dirty="0" smtClean="0">
                <a:solidFill>
                  <a:schemeClr val="bg2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The code is commented and it is indicated where you need to complete the code.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15900" y="2442368"/>
            <a:ext cx="9931400" cy="39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u="sng" dirty="0" smtClean="0">
                <a:solidFill>
                  <a:schemeClr val="tx1"/>
                </a:solidFill>
              </a:rPr>
              <a:t>Implement 4 Maya Commands and 1 Algorithm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u="sng" dirty="0" smtClean="0">
              <a:solidFill>
                <a:schemeClr val="tx1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3700" y="2879723"/>
            <a:ext cx="11874500" cy="3933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Source Expression Pair Data Generation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/>
                </a:solidFill>
              </a:rPr>
              <a:t>FRR_blendExport.cpp	</a:t>
            </a:r>
            <a:r>
              <a:rPr lang="en-US" altLang="ko-KR" sz="1400" dirty="0" err="1" smtClean="0">
                <a:solidFill>
                  <a:srgbClr val="D84CC7"/>
                </a:solidFill>
              </a:rPr>
              <a:t>FRRBlendExport</a:t>
            </a:r>
            <a:r>
              <a:rPr lang="en-US" altLang="ko-KR" sz="1400" dirty="0" smtClean="0">
                <a:solidFill>
                  <a:srgbClr val="D84CC7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–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bn</a:t>
            </a:r>
            <a:r>
              <a:rPr lang="en-US" altLang="ko-KR" sz="1400" dirty="0" smtClean="0">
                <a:solidFill>
                  <a:schemeClr val="tx1"/>
                </a:solidFill>
              </a:rPr>
              <a:t> “blendNodeName.dat” –bfn “blend_ROE_FileName.dat” –f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frameNumber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rgbClr val="45C1C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>
              <a:solidFill>
                <a:srgbClr val="45C1C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>
                <a:solidFill>
                  <a:srgbClr val="45C1C1"/>
                </a:solidFill>
              </a:rPr>
              <a:t>Target Expression </a:t>
            </a:r>
            <a:r>
              <a:rPr lang="en-US" altLang="ko-KR" sz="1400" dirty="0" smtClean="0">
                <a:solidFill>
                  <a:srgbClr val="45C1C1"/>
                </a:solidFill>
              </a:rPr>
              <a:t>Pair </a:t>
            </a:r>
            <a:r>
              <a:rPr lang="en-US" altLang="ko-KR" sz="1400" dirty="0">
                <a:solidFill>
                  <a:srgbClr val="45C1C1"/>
                </a:solidFill>
              </a:rPr>
              <a:t>Data Generation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>
                <a:solidFill>
                  <a:schemeClr val="tx1"/>
                </a:solidFill>
              </a:rPr>
              <a:t>FRR_CVExport.cpp		</a:t>
            </a:r>
            <a:r>
              <a:rPr lang="en-US" altLang="ko-KR" sz="1400" dirty="0" err="1" smtClean="0">
                <a:solidFill>
                  <a:srgbClr val="D84CC7"/>
                </a:solidFill>
              </a:rPr>
              <a:t>FRRCVExport</a:t>
            </a:r>
            <a:r>
              <a:rPr lang="en-US" altLang="ko-KR" sz="1400" dirty="0" smtClean="0">
                <a:solidFill>
                  <a:srgbClr val="D84CC7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–</a:t>
            </a:r>
            <a:r>
              <a:rPr lang="en-US" altLang="ko-KR" sz="1400" dirty="0" err="1">
                <a:solidFill>
                  <a:schemeClr val="tx1"/>
                </a:solidFill>
              </a:rPr>
              <a:t>cln</a:t>
            </a:r>
            <a:r>
              <a:rPr lang="en-US" altLang="ko-KR" sz="1400" dirty="0">
                <a:solidFill>
                  <a:schemeClr val="tx1"/>
                </a:solidFill>
              </a:rPr>
              <a:t> “CtrlListFileName.dat” “CV_ROE_FileName.dat” –f </a:t>
            </a:r>
            <a:r>
              <a:rPr lang="en-US" altLang="ko-KR" sz="1400" dirty="0" err="1">
                <a:solidFill>
                  <a:schemeClr val="tx1"/>
                </a:solidFill>
              </a:rPr>
              <a:t>frameNumber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altLang="ko-KR" sz="600" dirty="0" smtClean="0">
              <a:solidFill>
                <a:srgbClr val="45C1C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Target Final Result Animation Import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smtClean="0">
                <a:solidFill>
                  <a:schemeClr val="tx1"/>
                </a:solidFill>
              </a:rPr>
              <a:t>FRR_CVImport.cpp	 	</a:t>
            </a:r>
            <a:r>
              <a:rPr lang="en-US" altLang="ko-KR" sz="1400" dirty="0" err="1" smtClean="0">
                <a:solidFill>
                  <a:srgbClr val="D84CC7"/>
                </a:solidFill>
              </a:rPr>
              <a:t>FRRCVImport</a:t>
            </a:r>
            <a:r>
              <a:rPr lang="en-US" altLang="ko-KR" sz="1400" dirty="0" smtClean="0">
                <a:solidFill>
                  <a:srgbClr val="D84CC7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</a:rPr>
              <a:t>cln</a:t>
            </a:r>
            <a:r>
              <a:rPr lang="en-US" altLang="ko-KR" sz="1400" dirty="0">
                <a:solidFill>
                  <a:schemeClr val="tx1"/>
                </a:solidFill>
              </a:rPr>
              <a:t> "kokoCtrlList.dat" -</a:t>
            </a:r>
            <a:r>
              <a:rPr lang="en-US" altLang="ko-KR" sz="1400" dirty="0" err="1">
                <a:solidFill>
                  <a:schemeClr val="tx1"/>
                </a:solidFill>
              </a:rPr>
              <a:t>ffn</a:t>
            </a:r>
            <a:r>
              <a:rPr lang="en-US" altLang="ko-KR" sz="1400" dirty="0">
                <a:solidFill>
                  <a:schemeClr val="tx1"/>
                </a:solidFill>
              </a:rPr>
              <a:t> "</a:t>
            </a:r>
            <a:r>
              <a:rPr lang="en-US" altLang="ko-KR" sz="1400" dirty="0" smtClean="0">
                <a:solidFill>
                  <a:schemeClr val="tx1"/>
                </a:solidFill>
              </a:rPr>
              <a:t>kokoFinalResult.dat"</a:t>
            </a:r>
            <a:endParaRPr lang="en-US" altLang="ko-KR" sz="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Target Final Retargeting Data Generation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/>
                </a:solidFill>
              </a:rPr>
              <a:t>FRR_Training.cpp		</a:t>
            </a:r>
            <a:r>
              <a:rPr lang="en-US" altLang="ko-KR" sz="1400" dirty="0" err="1" smtClean="0">
                <a:solidFill>
                  <a:srgbClr val="D84CC7"/>
                </a:solidFill>
              </a:rPr>
              <a:t>FRRTraining</a:t>
            </a:r>
            <a:r>
              <a:rPr lang="en-US" altLang="ko-KR" sz="1400" dirty="0" smtClean="0">
                <a:solidFill>
                  <a:srgbClr val="D84CC7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–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bfn</a:t>
            </a:r>
            <a:r>
              <a:rPr lang="en-US" altLang="ko-KR" sz="1400" dirty="0" smtClean="0">
                <a:solidFill>
                  <a:schemeClr val="tx1"/>
                </a:solidFill>
              </a:rPr>
              <a:t> “Blend_ROE_FileName.dat” –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cfn</a:t>
            </a:r>
            <a:r>
              <a:rPr lang="en-US" altLang="ko-KR" sz="1400" dirty="0" smtClean="0">
                <a:solidFill>
                  <a:schemeClr val="tx1"/>
                </a:solidFill>
              </a:rPr>
              <a:t> “CV_ROE_FileName.dat” –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sfn</a:t>
            </a:r>
            <a:r>
              <a:rPr lang="en-US" altLang="ko-KR" sz="1400" dirty="0" smtClean="0">
                <a:solidFill>
                  <a:schemeClr val="tx1"/>
                </a:solidFill>
              </a:rPr>
              <a:t> “SourceFileName.dat”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RBF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chemeClr val="tx1"/>
                </a:solidFill>
              </a:rPr>
              <a:t>rbfKernel.cpp		(Radial Basis Function)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3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0" y="2216377"/>
            <a:ext cx="13042900" cy="3210877"/>
            <a:chOff x="-190500" y="2798763"/>
            <a:chExt cx="13042900" cy="3210877"/>
          </a:xfrm>
        </p:grpSpPr>
        <p:sp>
          <p:nvSpPr>
            <p:cNvPr id="12" name="직사각형 11"/>
            <p:cNvSpPr/>
            <p:nvPr/>
          </p:nvSpPr>
          <p:spPr>
            <a:xfrm>
              <a:off x="-190500" y="27987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-190500" y="3446463"/>
              <a:ext cx="13042900" cy="6454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-190500" y="40941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190500" y="4741863"/>
              <a:ext cx="13042900" cy="64547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-190500" y="5364163"/>
              <a:ext cx="13042900" cy="64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Given Files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84200" y="2256857"/>
            <a:ext cx="11874500" cy="3933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Source Pair Data Scene File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HumanBROE.mb</a:t>
            </a:r>
            <a:r>
              <a:rPr lang="en-US" altLang="ko-KR" sz="1400" dirty="0" smtClean="0">
                <a:solidFill>
                  <a:schemeClr val="tx1"/>
                </a:solidFill>
              </a:rPr>
              <a:t>		(source range of expression Maya scene file)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rgbClr val="45C1C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>
              <a:solidFill>
                <a:srgbClr val="45C1C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Target </a:t>
            </a:r>
            <a:r>
              <a:rPr lang="en-US" altLang="ko-KR" sz="1400" dirty="0">
                <a:solidFill>
                  <a:srgbClr val="45C1C1"/>
                </a:solidFill>
              </a:rPr>
              <a:t>Pair Data Scene </a:t>
            </a:r>
            <a:r>
              <a:rPr lang="en-US" altLang="ko-KR" sz="1400" dirty="0" smtClean="0">
                <a:solidFill>
                  <a:srgbClr val="45C1C1"/>
                </a:solidFill>
              </a:rPr>
              <a:t>File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err="1" smtClean="0">
                <a:solidFill>
                  <a:schemeClr val="tx1"/>
                </a:solidFill>
              </a:rPr>
              <a:t>kokoCROE.mb</a:t>
            </a:r>
            <a:r>
              <a:rPr lang="en-US" altLang="ko-KR" sz="1400" dirty="0" smtClean="0">
                <a:solidFill>
                  <a:schemeClr val="tx1"/>
                </a:solidFill>
              </a:rPr>
              <a:t> 		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(target range </a:t>
            </a:r>
            <a:r>
              <a:rPr lang="en-US" altLang="ko-KR" sz="1400" dirty="0">
                <a:solidFill>
                  <a:schemeClr val="tx1"/>
                </a:solidFill>
              </a:rPr>
              <a:t>of expression Maya scene file)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Target Controller List File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smtClean="0">
                <a:solidFill>
                  <a:schemeClr val="tx1"/>
                </a:solidFill>
              </a:rPr>
              <a:t>kokoCtrlList.dat		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(target facial rig controller list file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US" altLang="ko-KR" sz="1400" dirty="0" smtClean="0">
                <a:solidFill>
                  <a:srgbClr val="45C1C1"/>
                </a:solidFill>
              </a:rPr>
              <a:t>Source Animation Data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err="1">
                <a:solidFill>
                  <a:schemeClr val="tx1"/>
                </a:solidFill>
              </a:rPr>
              <a:t>humanSourceAnimation.mb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	 (source animation for retargeting via RBF training)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altLang="ko-KR" sz="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en-US" altLang="ko-KR" sz="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>
                <a:solidFill>
                  <a:srgbClr val="45C1C1"/>
                </a:solidFill>
              </a:rPr>
              <a:t>Target Scene File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ko-KR" sz="1400" dirty="0" err="1">
                <a:solidFill>
                  <a:schemeClr val="tx1"/>
                </a:solidFill>
              </a:rPr>
              <a:t>koko.mb</a:t>
            </a:r>
            <a:r>
              <a:rPr lang="en-US" altLang="ko-KR" sz="1400" dirty="0">
                <a:solidFill>
                  <a:schemeClr val="tx1"/>
                </a:solidFill>
              </a:rPr>
              <a:t>			 (target character original Maya scene file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290830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altLang="ko-KR" dirty="0" smtClean="0"/>
              <a:t>Export the source &amp; target expression pairs, source animation</a:t>
            </a:r>
          </a:p>
          <a:p>
            <a:pPr lvl="1"/>
            <a:r>
              <a:rPr lang="en-US" altLang="ko-KR" dirty="0" err="1" smtClean="0"/>
              <a:t>HumanBROE.mb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kokoCROE.mb</a:t>
            </a:r>
            <a:r>
              <a:rPr lang="en-US" altLang="ko-KR" dirty="0" smtClean="0"/>
              <a:t>,</a:t>
            </a:r>
            <a:r>
              <a:rPr lang="en-US" altLang="ko-KR" dirty="0"/>
              <a:t> kokoCtrlList.dat,</a:t>
            </a:r>
            <a:r>
              <a:rPr lang="en-US" altLang="ko-KR" dirty="0" smtClean="0"/>
              <a:t> </a:t>
            </a:r>
            <a:r>
              <a:rPr lang="en-US" altLang="ko-KR" dirty="0" err="1"/>
              <a:t>humanSourceAnimation.mb</a:t>
            </a:r>
            <a:endParaRPr lang="en-US" altLang="ko-KR" dirty="0" smtClean="0"/>
          </a:p>
          <a:p>
            <a:pPr marL="514350" indent="-514350">
              <a:buFont typeface="+mj-lt"/>
              <a:buAutoNum type="arabicParenR"/>
            </a:pPr>
            <a:r>
              <a:rPr lang="en-US" altLang="ko-KR" dirty="0" smtClean="0"/>
              <a:t>Train RBF Model &amp; Get the resulting </a:t>
            </a:r>
            <a:r>
              <a:rPr lang="en-US" altLang="ko-KR" dirty="0"/>
              <a:t>target animation </a:t>
            </a:r>
          </a:p>
          <a:p>
            <a:pPr lvl="1"/>
            <a:r>
              <a:rPr lang="en-US" altLang="ko-KR" dirty="0" smtClean="0"/>
              <a:t>Using created .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 files </a:t>
            </a:r>
          </a:p>
          <a:p>
            <a:pPr marL="514350" indent="-514350">
              <a:buFont typeface="+mj-lt"/>
              <a:buAutoNum type="arabicParenR"/>
            </a:pPr>
            <a:r>
              <a:rPr lang="en-US" altLang="ko-KR" dirty="0" smtClean="0"/>
              <a:t>Import the final target animation</a:t>
            </a:r>
          </a:p>
          <a:p>
            <a:pPr lvl="1"/>
            <a:r>
              <a:rPr lang="en-US" altLang="ko-KR" dirty="0" err="1" smtClean="0"/>
              <a:t>koko.mb</a:t>
            </a:r>
            <a:r>
              <a:rPr lang="en-US" altLang="ko-KR" dirty="0" smtClean="0"/>
              <a:t>, </a:t>
            </a:r>
            <a:r>
              <a:rPr lang="en-US" altLang="ko-KR" dirty="0"/>
              <a:t>kokoCtrlList.dat</a:t>
            </a:r>
            <a:endParaRPr lang="en-US" altLang="ko-KR" dirty="0" smtClean="0"/>
          </a:p>
          <a:p>
            <a:pPr marL="514350" indent="-514350">
              <a:buAutoNum type="arabicParenR"/>
            </a:pP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Workflow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781050" y="1695450"/>
            <a:ext cx="13506449" cy="4457699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33289" y="2548651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97767" y="1695450"/>
            <a:ext cx="11927631" cy="4457699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866005" y="2101360"/>
            <a:ext cx="1088570" cy="3289793"/>
            <a:chOff x="1872344" y="2004834"/>
            <a:chExt cx="1088570" cy="3289793"/>
          </a:xfrm>
        </p:grpSpPr>
        <p:sp>
          <p:nvSpPr>
            <p:cNvPr id="40" name="타원 3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오른쪽 화살표 43"/>
            <p:cNvSpPr/>
            <p:nvPr/>
          </p:nvSpPr>
          <p:spPr>
            <a:xfrm rot="5400000">
              <a:off x="946788" y="3280501"/>
              <a:ext cx="2939682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01057" y="2160632"/>
            <a:ext cx="3493585" cy="825385"/>
            <a:chOff x="-2695818" y="1049969"/>
            <a:chExt cx="3493585" cy="825385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19770" y="1049969"/>
              <a:ext cx="475030" cy="495594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-2695818" y="1506022"/>
              <a:ext cx="3493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(</a:t>
              </a:r>
              <a:r>
                <a:rPr lang="en-US" altLang="ko-KR" dirty="0" err="1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HumanSourceAnimation.mb</a:t>
              </a:r>
              <a:r>
                <a:rPr lang="en-US" altLang="ko-KR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)</a:t>
              </a:r>
              <a:endPara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39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Facial expression is most significant feature of human communication. </a:t>
            </a:r>
            <a:r>
              <a:rPr lang="en-US" altLang="ko-KR" sz="18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[</a:t>
            </a:r>
            <a:r>
              <a:rPr lang="en-US" altLang="ko-KR" sz="18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Albert </a:t>
            </a:r>
            <a:r>
              <a:rPr lang="en-US" altLang="ko-KR" sz="18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Mehrabian</a:t>
            </a:r>
            <a:r>
              <a:rPr lang="en-US" altLang="ko-KR" sz="18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, </a:t>
            </a:r>
            <a:r>
              <a:rPr lang="en-US" altLang="ko-KR" sz="1800" dirty="0" smtClean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1970</a:t>
            </a:r>
            <a:r>
              <a:rPr lang="en-US" altLang="ko-KR" sz="18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]</a:t>
            </a:r>
            <a:endParaRPr lang="en-US" altLang="ko-KR" dirty="0"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2050" name="Picture 2" descr="Ability To Imitate Facial Features Depends On Visual Feed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18" y="2777672"/>
            <a:ext cx="4808529" cy="324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cation? facial expression jerry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0"/>
          <a:stretch/>
        </p:blipFill>
        <p:spPr bwMode="auto">
          <a:xfrm>
            <a:off x="7312850" y="2927123"/>
            <a:ext cx="2595500" cy="29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2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-290286" y="1712686"/>
            <a:ext cx="12874172" cy="444046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952342" y="2054204"/>
            <a:ext cx="757326" cy="7366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992305" y="1531978"/>
            <a:ext cx="2709010" cy="1588593"/>
            <a:chOff x="5992305" y="1531978"/>
            <a:chExt cx="2709010" cy="1588593"/>
          </a:xfrm>
        </p:grpSpPr>
        <p:sp>
          <p:nvSpPr>
            <p:cNvPr id="19" name="직사각형 18"/>
            <p:cNvSpPr/>
            <p:nvPr/>
          </p:nvSpPr>
          <p:spPr>
            <a:xfrm>
              <a:off x="5992305" y="1531978"/>
              <a:ext cx="27090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45C1C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FRR_ctrlListExport.cpp</a:t>
              </a:r>
              <a:endParaRPr lang="ko-KR" altLang="en-US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284686" y="1886856"/>
              <a:ext cx="2220685" cy="1233715"/>
            </a:xfrm>
            <a:prstGeom prst="rect">
              <a:avLst/>
            </a:prstGeom>
            <a:noFill/>
            <a:ln w="38100">
              <a:solidFill>
                <a:srgbClr val="45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94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-290287" y="1712686"/>
            <a:ext cx="12837887" cy="444046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6952342" y="2054204"/>
            <a:ext cx="757326" cy="73666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181599" y="2054204"/>
            <a:ext cx="2384315" cy="2131359"/>
            <a:chOff x="5181599" y="2054204"/>
            <a:chExt cx="2384315" cy="2131359"/>
          </a:xfrm>
        </p:grpSpPr>
        <p:sp>
          <p:nvSpPr>
            <p:cNvPr id="56" name="타원 55"/>
            <p:cNvSpPr/>
            <p:nvPr/>
          </p:nvSpPr>
          <p:spPr>
            <a:xfrm>
              <a:off x="5181599" y="2054204"/>
              <a:ext cx="757326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 rot="2700000">
              <a:off x="6835696" y="2232061"/>
              <a:ext cx="282773" cy="11776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 rot="18900000">
              <a:off x="5832983" y="2251060"/>
              <a:ext cx="311144" cy="11776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오른쪽 화살표 51"/>
            <p:cNvSpPr/>
            <p:nvPr/>
          </p:nvSpPr>
          <p:spPr>
            <a:xfrm rot="5400000">
              <a:off x="5958116" y="3104248"/>
              <a:ext cx="107406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54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81599" y="2054204"/>
            <a:ext cx="2528069" cy="2131359"/>
            <a:chOff x="5181599" y="2054204"/>
            <a:chExt cx="2528069" cy="2131359"/>
          </a:xfrm>
        </p:grpSpPr>
        <p:grpSp>
          <p:nvGrpSpPr>
            <p:cNvPr id="8" name="그룹 7"/>
            <p:cNvGrpSpPr/>
            <p:nvPr/>
          </p:nvGrpSpPr>
          <p:grpSpPr>
            <a:xfrm>
              <a:off x="5181599" y="2054204"/>
              <a:ext cx="2528069" cy="1374519"/>
              <a:chOff x="5181599" y="2054204"/>
              <a:chExt cx="2528069" cy="1374519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6952342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181599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2700000">
                <a:off x="6835696" y="2232061"/>
                <a:ext cx="282773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18900000">
                <a:off x="5832983" y="2251060"/>
                <a:ext cx="311144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 rot="5400000">
              <a:off x="5958116" y="3104248"/>
              <a:ext cx="107406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-290286" y="1712687"/>
            <a:ext cx="13244286" cy="444681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85925" y="4600574"/>
            <a:ext cx="5353505" cy="704855"/>
            <a:chOff x="1685925" y="4600574"/>
            <a:chExt cx="5353505" cy="704855"/>
          </a:xfrm>
        </p:grpSpPr>
        <p:sp>
          <p:nvSpPr>
            <p:cNvPr id="64" name="직사각형 63"/>
            <p:cNvSpPr/>
            <p:nvPr/>
          </p:nvSpPr>
          <p:spPr>
            <a:xfrm>
              <a:off x="1685925" y="4600574"/>
              <a:ext cx="1323365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50861" y="4600574"/>
              <a:ext cx="1088569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화살표 65"/>
            <p:cNvSpPr/>
            <p:nvPr/>
          </p:nvSpPr>
          <p:spPr>
            <a:xfrm rot="5400000">
              <a:off x="4973651" y="4554556"/>
              <a:ext cx="544169" cy="957578"/>
            </a:xfrm>
            <a:prstGeom prst="rightArrow">
              <a:avLst>
                <a:gd name="adj1" fmla="val 33250"/>
                <a:gd name="adj2" fmla="val 558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77768" y="4719939"/>
              <a:ext cx="3789732" cy="10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7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81599" y="2054204"/>
            <a:ext cx="2528069" cy="2131359"/>
            <a:chOff x="5181599" y="2054204"/>
            <a:chExt cx="2528069" cy="2131359"/>
          </a:xfrm>
        </p:grpSpPr>
        <p:grpSp>
          <p:nvGrpSpPr>
            <p:cNvPr id="8" name="그룹 7"/>
            <p:cNvGrpSpPr/>
            <p:nvPr/>
          </p:nvGrpSpPr>
          <p:grpSpPr>
            <a:xfrm>
              <a:off x="5181599" y="2054204"/>
              <a:ext cx="2528069" cy="1374519"/>
              <a:chOff x="5181599" y="2054204"/>
              <a:chExt cx="2528069" cy="1374519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6952342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181599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2700000">
                <a:off x="6835696" y="2232061"/>
                <a:ext cx="282773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18900000">
                <a:off x="5832983" y="2251060"/>
                <a:ext cx="311144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 rot="5400000">
              <a:off x="5958116" y="3104248"/>
              <a:ext cx="107406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-290286" y="1712687"/>
            <a:ext cx="13244286" cy="445951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85925" y="4600574"/>
            <a:ext cx="5353505" cy="704855"/>
            <a:chOff x="1685925" y="4600574"/>
            <a:chExt cx="5353505" cy="704855"/>
          </a:xfrm>
        </p:grpSpPr>
        <p:sp>
          <p:nvSpPr>
            <p:cNvPr id="64" name="직사각형 63"/>
            <p:cNvSpPr/>
            <p:nvPr/>
          </p:nvSpPr>
          <p:spPr>
            <a:xfrm>
              <a:off x="1685925" y="4600574"/>
              <a:ext cx="1323365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50861" y="4600574"/>
              <a:ext cx="1088569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화살표 65"/>
            <p:cNvSpPr/>
            <p:nvPr/>
          </p:nvSpPr>
          <p:spPr>
            <a:xfrm rot="5400000">
              <a:off x="4973651" y="4554556"/>
              <a:ext cx="544169" cy="957578"/>
            </a:xfrm>
            <a:prstGeom prst="rightArrow">
              <a:avLst>
                <a:gd name="adj1" fmla="val 33250"/>
                <a:gd name="adj2" fmla="val 558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77768" y="4719939"/>
              <a:ext cx="3789732" cy="10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2037965" y="5082410"/>
            <a:ext cx="8049464" cy="761805"/>
            <a:chOff x="2037965" y="5082410"/>
            <a:chExt cx="8049464" cy="761805"/>
          </a:xfrm>
        </p:grpSpPr>
        <p:sp>
          <p:nvSpPr>
            <p:cNvPr id="60" name="오른쪽 화살표 59"/>
            <p:cNvSpPr/>
            <p:nvPr/>
          </p:nvSpPr>
          <p:spPr>
            <a:xfrm>
              <a:off x="6195570" y="5114925"/>
              <a:ext cx="3891859" cy="729290"/>
            </a:xfrm>
            <a:prstGeom prst="rightArrow">
              <a:avLst>
                <a:gd name="adj1" fmla="val 41086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/>
            <p:cNvGrpSpPr/>
            <p:nvPr/>
          </p:nvGrpSpPr>
          <p:grpSpPr>
            <a:xfrm>
              <a:off x="2037965" y="5082410"/>
              <a:ext cx="2102022" cy="761805"/>
              <a:chOff x="2037965" y="5082410"/>
              <a:chExt cx="2102022" cy="761805"/>
            </a:xfrm>
          </p:grpSpPr>
          <p:sp>
            <p:nvSpPr>
              <p:cNvPr id="68" name="오른쪽 화살표 67"/>
              <p:cNvSpPr/>
              <p:nvPr/>
            </p:nvSpPr>
            <p:spPr>
              <a:xfrm>
                <a:off x="2309370" y="5114925"/>
                <a:ext cx="1830617" cy="729290"/>
              </a:xfrm>
              <a:prstGeom prst="rightArrow">
                <a:avLst>
                  <a:gd name="adj1" fmla="val 41086"/>
                  <a:gd name="adj2" fmla="val 4360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2037965" y="5082410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오른쪽 화살표 67"/>
          <p:cNvSpPr/>
          <p:nvPr/>
        </p:nvSpPr>
        <p:spPr>
          <a:xfrm>
            <a:off x="6195570" y="5114925"/>
            <a:ext cx="3891859" cy="729290"/>
          </a:xfrm>
          <a:prstGeom prst="rightArrow">
            <a:avLst>
              <a:gd name="adj1" fmla="val 41086"/>
              <a:gd name="adj2" fmla="val 4360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37965" y="5082410"/>
            <a:ext cx="2102022" cy="761805"/>
            <a:chOff x="2037965" y="5082410"/>
            <a:chExt cx="2102022" cy="761805"/>
          </a:xfrm>
        </p:grpSpPr>
        <p:sp>
          <p:nvSpPr>
            <p:cNvPr id="60" name="오른쪽 화살표 59"/>
            <p:cNvSpPr/>
            <p:nvPr/>
          </p:nvSpPr>
          <p:spPr>
            <a:xfrm>
              <a:off x="2309370" y="5114925"/>
              <a:ext cx="1830617" cy="729290"/>
            </a:xfrm>
            <a:prstGeom prst="rightArrow">
              <a:avLst>
                <a:gd name="adj1" fmla="val 41086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/>
            <p:cNvSpPr/>
            <p:nvPr/>
          </p:nvSpPr>
          <p:spPr>
            <a:xfrm>
              <a:off x="2037965" y="5082410"/>
              <a:ext cx="757326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181599" y="2054204"/>
            <a:ext cx="2528069" cy="2131359"/>
            <a:chOff x="5181599" y="2054204"/>
            <a:chExt cx="2528069" cy="2131359"/>
          </a:xfrm>
        </p:grpSpPr>
        <p:grpSp>
          <p:nvGrpSpPr>
            <p:cNvPr id="8" name="그룹 7"/>
            <p:cNvGrpSpPr/>
            <p:nvPr/>
          </p:nvGrpSpPr>
          <p:grpSpPr>
            <a:xfrm>
              <a:off x="5181599" y="2054204"/>
              <a:ext cx="2528069" cy="1374519"/>
              <a:chOff x="5181599" y="2054204"/>
              <a:chExt cx="2528069" cy="1374519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6952342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181599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2700000">
                <a:off x="6835696" y="2232061"/>
                <a:ext cx="282773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18900000">
                <a:off x="5832983" y="2251060"/>
                <a:ext cx="311144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 rot="5400000">
              <a:off x="5958116" y="3104248"/>
              <a:ext cx="107406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85925" y="4600574"/>
            <a:ext cx="5353505" cy="704855"/>
            <a:chOff x="1685925" y="4600574"/>
            <a:chExt cx="5353505" cy="704855"/>
          </a:xfrm>
        </p:grpSpPr>
        <p:sp>
          <p:nvSpPr>
            <p:cNvPr id="64" name="직사각형 63"/>
            <p:cNvSpPr/>
            <p:nvPr/>
          </p:nvSpPr>
          <p:spPr>
            <a:xfrm>
              <a:off x="1685925" y="4600574"/>
              <a:ext cx="1323365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50861" y="4600574"/>
              <a:ext cx="1088569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화살표 65"/>
            <p:cNvSpPr/>
            <p:nvPr/>
          </p:nvSpPr>
          <p:spPr>
            <a:xfrm rot="5400000">
              <a:off x="4973651" y="4554556"/>
              <a:ext cx="544169" cy="957578"/>
            </a:xfrm>
            <a:prstGeom prst="rightArrow">
              <a:avLst>
                <a:gd name="adj1" fmla="val 33250"/>
                <a:gd name="adj2" fmla="val 558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77768" y="4719939"/>
              <a:ext cx="3789732" cy="10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-290286" y="1712687"/>
            <a:ext cx="12418786" cy="4459513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045041" y="2400299"/>
            <a:ext cx="1088570" cy="3418775"/>
            <a:chOff x="10045041" y="2400299"/>
            <a:chExt cx="1088570" cy="3418775"/>
          </a:xfrm>
        </p:grpSpPr>
        <p:sp>
          <p:nvSpPr>
            <p:cNvPr id="73" name="타원 72"/>
            <p:cNvSpPr/>
            <p:nvPr/>
          </p:nvSpPr>
          <p:spPr>
            <a:xfrm>
              <a:off x="10207694" y="5082410"/>
              <a:ext cx="757326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 rot="16200000">
              <a:off x="9141526" y="3303814"/>
              <a:ext cx="289560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오른쪽 화살표 67"/>
          <p:cNvSpPr/>
          <p:nvPr/>
        </p:nvSpPr>
        <p:spPr>
          <a:xfrm>
            <a:off x="6195570" y="5114925"/>
            <a:ext cx="3891859" cy="729290"/>
          </a:xfrm>
          <a:prstGeom prst="rightArrow">
            <a:avLst>
              <a:gd name="adj1" fmla="val 41086"/>
              <a:gd name="adj2" fmla="val 4360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658832" y="5733753"/>
            <a:ext cx="1800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finalResult.dat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01486" y="4934856"/>
            <a:ext cx="10900228" cy="1194481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074104" y="5710428"/>
            <a:ext cx="274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humanSourceData.dat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61573" y="4924426"/>
            <a:ext cx="2104570" cy="1209674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FRRTraining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37965" y="5082410"/>
            <a:ext cx="2102022" cy="761805"/>
            <a:chOff x="2037965" y="5082410"/>
            <a:chExt cx="2102022" cy="761805"/>
          </a:xfrm>
        </p:grpSpPr>
        <p:sp>
          <p:nvSpPr>
            <p:cNvPr id="60" name="오른쪽 화살표 59"/>
            <p:cNvSpPr/>
            <p:nvPr/>
          </p:nvSpPr>
          <p:spPr>
            <a:xfrm>
              <a:off x="2309370" y="5114925"/>
              <a:ext cx="1830617" cy="729290"/>
            </a:xfrm>
            <a:prstGeom prst="rightArrow">
              <a:avLst>
                <a:gd name="adj1" fmla="val 41086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/>
            <p:cNvSpPr/>
            <p:nvPr/>
          </p:nvSpPr>
          <p:spPr>
            <a:xfrm>
              <a:off x="2037965" y="5082410"/>
              <a:ext cx="757326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5167907"/>
            <a:ext cx="411282" cy="4935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085943" y="1981402"/>
            <a:ext cx="28157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045041" y="2400299"/>
            <a:ext cx="1088570" cy="3418775"/>
            <a:chOff x="10045041" y="2400299"/>
            <a:chExt cx="1088570" cy="3418775"/>
          </a:xfrm>
        </p:grpSpPr>
        <p:sp>
          <p:nvSpPr>
            <p:cNvPr id="73" name="타원 72"/>
            <p:cNvSpPr/>
            <p:nvPr/>
          </p:nvSpPr>
          <p:spPr>
            <a:xfrm>
              <a:off x="10207694" y="5082410"/>
              <a:ext cx="757326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 rot="16200000">
              <a:off x="9141526" y="3303814"/>
              <a:ext cx="289560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9100457" y="2981998"/>
            <a:ext cx="283028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FRRCVImport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735" y="2063570"/>
            <a:ext cx="475030" cy="4955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9901335" y="2519623"/>
            <a:ext cx="131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81599" y="2054204"/>
            <a:ext cx="2528069" cy="2131359"/>
            <a:chOff x="5181599" y="2054204"/>
            <a:chExt cx="2528069" cy="2131359"/>
          </a:xfrm>
        </p:grpSpPr>
        <p:grpSp>
          <p:nvGrpSpPr>
            <p:cNvPr id="8" name="그룹 7"/>
            <p:cNvGrpSpPr/>
            <p:nvPr/>
          </p:nvGrpSpPr>
          <p:grpSpPr>
            <a:xfrm>
              <a:off x="5181599" y="2054204"/>
              <a:ext cx="2528069" cy="1374519"/>
              <a:chOff x="5181599" y="2054204"/>
              <a:chExt cx="2528069" cy="1374519"/>
            </a:xfrm>
          </p:grpSpPr>
          <p:sp>
            <p:nvSpPr>
              <p:cNvPr id="57" name="타원 56"/>
              <p:cNvSpPr/>
              <p:nvPr/>
            </p:nvSpPr>
            <p:spPr>
              <a:xfrm>
                <a:off x="6952342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181599" y="2054204"/>
                <a:ext cx="757326" cy="73666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 rot="2700000">
                <a:off x="6835696" y="2232061"/>
                <a:ext cx="282773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 rot="18900000">
                <a:off x="5832983" y="2251060"/>
                <a:ext cx="311144" cy="1177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 rot="5400000">
              <a:off x="5958116" y="3104248"/>
              <a:ext cx="1074060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872344" y="2004834"/>
            <a:ext cx="1088570" cy="2180727"/>
            <a:chOff x="1872344" y="2004834"/>
            <a:chExt cx="1088570" cy="2180727"/>
          </a:xfrm>
        </p:grpSpPr>
        <p:sp>
          <p:nvSpPr>
            <p:cNvPr id="50" name="타원 49"/>
            <p:cNvSpPr/>
            <p:nvPr/>
          </p:nvSpPr>
          <p:spPr>
            <a:xfrm>
              <a:off x="2026493" y="2004834"/>
              <a:ext cx="736664" cy="7366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오른쪽 화살표 33"/>
            <p:cNvSpPr/>
            <p:nvPr/>
          </p:nvSpPr>
          <p:spPr>
            <a:xfrm rot="5400000">
              <a:off x="1501320" y="2725968"/>
              <a:ext cx="1830617" cy="1088570"/>
            </a:xfrm>
            <a:prstGeom prst="rightArrow">
              <a:avLst>
                <a:gd name="adj1" fmla="val 33250"/>
                <a:gd name="adj2" fmla="val 43601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32" y="2092598"/>
            <a:ext cx="475030" cy="4955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08744" y="2981998"/>
            <a:ext cx="2902856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FRRBlendExport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6344" y="2548651"/>
            <a:ext cx="2207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HumanBROE.mb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33735" y="4250533"/>
            <a:ext cx="1852880" cy="32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Blend_ROE.dat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65169" y="1654051"/>
            <a:ext cx="2590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FRR_BlendExport.cpp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12342" y="2981998"/>
            <a:ext cx="4078515" cy="643793"/>
          </a:xfrm>
          <a:prstGeom prst="rect">
            <a:avLst/>
          </a:prstGeom>
          <a:solidFill>
            <a:srgbClr val="45C1C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FRRCVExport</a:t>
            </a:r>
            <a:endParaRPr lang="ko-KR" altLang="en-US" dirty="0">
              <a:solidFill>
                <a:schemeClr val="tx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306" y="3758207"/>
            <a:ext cx="411282" cy="49353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17" y="2165168"/>
            <a:ext cx="475030" cy="49559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629993" y="2635735"/>
            <a:ext cx="193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en-US" altLang="ko-KR" dirty="0" err="1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kokoCROE.mb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15264" y="2635735"/>
            <a:ext cx="2104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(kokoCtrlList.dat)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28" y="2161953"/>
            <a:ext cx="411282" cy="493538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56005" y="4250533"/>
            <a:ext cx="14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CV_ROE.dat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37" y="3758207"/>
            <a:ext cx="411282" cy="49353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685925" y="4600574"/>
            <a:ext cx="5353505" cy="704855"/>
            <a:chOff x="1685925" y="4600574"/>
            <a:chExt cx="5353505" cy="704855"/>
          </a:xfrm>
        </p:grpSpPr>
        <p:sp>
          <p:nvSpPr>
            <p:cNvPr id="64" name="직사각형 63"/>
            <p:cNvSpPr/>
            <p:nvPr/>
          </p:nvSpPr>
          <p:spPr>
            <a:xfrm>
              <a:off x="1685925" y="4600574"/>
              <a:ext cx="1323365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950861" y="4600574"/>
              <a:ext cx="1088569" cy="2228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오른쪽 화살표 65"/>
            <p:cNvSpPr/>
            <p:nvPr/>
          </p:nvSpPr>
          <p:spPr>
            <a:xfrm rot="5400000">
              <a:off x="4973651" y="4554556"/>
              <a:ext cx="544169" cy="957578"/>
            </a:xfrm>
            <a:prstGeom prst="rightArrow">
              <a:avLst>
                <a:gd name="adj1" fmla="val 33250"/>
                <a:gd name="adj2" fmla="val 558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877768" y="4719939"/>
              <a:ext cx="3789732" cy="1025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5344308" y="1654051"/>
            <a:ext cx="2232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FRR_CVExport.cpp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373519" y="1654051"/>
            <a:ext cx="2270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FRR_CVImport.cpp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177667" y="1188865"/>
            <a:ext cx="2576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※ (file) means given file.</a:t>
            </a:r>
            <a:endParaRPr lang="ko-KR" altLang="en-US" sz="16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246463" y="4601321"/>
            <a:ext cx="2127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FRR_Training.cpp</a:t>
            </a:r>
            <a:endParaRPr lang="ko-KR" altLang="en-US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367" y="5175763"/>
            <a:ext cx="411282" cy="4935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1486" y="1981402"/>
            <a:ext cx="2917371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396678" y="1981402"/>
            <a:ext cx="4094180" cy="2625069"/>
          </a:xfrm>
          <a:prstGeom prst="rect">
            <a:avLst/>
          </a:prstGeom>
          <a:noFill/>
          <a:ln w="38100">
            <a:solidFill>
              <a:srgbClr val="45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0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143250"/>
            <a:ext cx="10515600" cy="1290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Exo 2 Medium" panose="00000600000000000000" pitchFamily="2" charset="0"/>
                <a:ea typeface="Noto Sans CJK KR Medium" panose="020B0600000000000000" pitchFamily="34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rgbClr val="45C1C1"/>
                </a:solidFill>
              </a:rPr>
              <a:t>Video</a:t>
            </a:r>
            <a:endParaRPr lang="ko-KR" altLang="en-US" sz="5400" dirty="0">
              <a:solidFill>
                <a:srgbClr val="45C1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6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43543" y="6538912"/>
            <a:ext cx="12261952" cy="376238"/>
          </a:xfrm>
          <a:prstGeom prst="rect">
            <a:avLst/>
          </a:prstGeom>
          <a:solidFill>
            <a:srgbClr val="4441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045"/>
          <a:stretch/>
        </p:blipFill>
        <p:spPr>
          <a:xfrm>
            <a:off x="-43543" y="0"/>
            <a:ext cx="12261952" cy="6535802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256380" y="246335"/>
            <a:ext cx="2043320" cy="6332266"/>
          </a:xfrm>
          <a:prstGeom prst="rect">
            <a:avLst/>
          </a:prstGeom>
          <a:noFill/>
          <a:ln w="73025">
            <a:solidFill>
              <a:srgbClr val="45C1C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439892" y="4437163"/>
            <a:ext cx="15247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smtClean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GUI</a:t>
            </a:r>
            <a:endParaRPr lang="ko-KR" altLang="en-US" sz="6000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38600" y="5332695"/>
            <a:ext cx="4012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45C1C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see supplementary videos</a:t>
            </a:r>
            <a:endParaRPr lang="ko-KR" altLang="en-US" sz="2400" dirty="0">
              <a:solidFill>
                <a:srgbClr val="45C1C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21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-190500" y="1847397"/>
            <a:ext cx="12611100" cy="4130676"/>
            <a:chOff x="-190500" y="2798762"/>
            <a:chExt cx="13042900" cy="4040774"/>
          </a:xfrm>
        </p:grpSpPr>
        <p:sp>
          <p:nvSpPr>
            <p:cNvPr id="9" name="직사각형 8"/>
            <p:cNvSpPr/>
            <p:nvPr/>
          </p:nvSpPr>
          <p:spPr>
            <a:xfrm>
              <a:off x="-190500" y="2798762"/>
              <a:ext cx="13042900" cy="8479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190500" y="3646673"/>
              <a:ext cx="13042900" cy="116781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190500" y="4814491"/>
              <a:ext cx="13042900" cy="807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-190500" y="5622024"/>
              <a:ext cx="13042900" cy="121751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Score Break Down</a:t>
            </a:r>
            <a:r>
              <a:rPr lang="en-US" altLang="ko-KR" sz="2800" dirty="0" smtClean="0"/>
              <a:t> (Implementation : 20 </a:t>
            </a:r>
            <a:r>
              <a:rPr lang="en-US" altLang="ko-KR" sz="2800" dirty="0"/>
              <a:t>Points)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9780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User Interface						1 pts</a:t>
            </a:r>
          </a:p>
          <a:p>
            <a:pPr lvl="1"/>
            <a:r>
              <a:rPr lang="en-US" altLang="ko-KR" dirty="0" smtClean="0"/>
              <a:t>GUI							+1 pts</a:t>
            </a:r>
          </a:p>
          <a:p>
            <a:r>
              <a:rPr lang="en-US" altLang="ko-KR" dirty="0" smtClean="0"/>
              <a:t>Data Generation					7 pts</a:t>
            </a:r>
          </a:p>
          <a:p>
            <a:pPr lvl="1"/>
            <a:r>
              <a:rPr lang="en-US" altLang="ko-KR" dirty="0" smtClean="0"/>
              <a:t>FRR_blendExport.cpp					+3 pts</a:t>
            </a:r>
          </a:p>
          <a:p>
            <a:pPr lvl="1"/>
            <a:r>
              <a:rPr lang="en-US" altLang="ko-KR" dirty="0" smtClean="0"/>
              <a:t>FRR_CVExport.cpp					+4 pts</a:t>
            </a:r>
          </a:p>
          <a:p>
            <a:r>
              <a:rPr lang="en-US" altLang="ko-KR" dirty="0" smtClean="0"/>
              <a:t>RBF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in RBFKernel.cpp/h 	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ko-KR" dirty="0" smtClean="0"/>
              <a:t>			4 pts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ko-KR" dirty="0" smtClean="0"/>
              <a:t>rbfKernel.cpp						+4 pts</a:t>
            </a:r>
          </a:p>
          <a:p>
            <a:r>
              <a:rPr lang="en-US" altLang="ko-KR" dirty="0" smtClean="0"/>
              <a:t>Data out							8 pts</a:t>
            </a:r>
          </a:p>
          <a:p>
            <a:pPr lvl="1"/>
            <a:r>
              <a:rPr lang="en-US" altLang="ko-KR" dirty="0" smtClean="0"/>
              <a:t>FRR_Training.cpp					+4 pts</a:t>
            </a:r>
          </a:p>
          <a:p>
            <a:pPr lvl="1"/>
            <a:r>
              <a:rPr lang="en-US" altLang="ko-KR" dirty="0" smtClean="0"/>
              <a:t>FRR_CVImport.cpp					+4 pts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05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29083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You </a:t>
            </a:r>
            <a:r>
              <a:rPr lang="en-US" altLang="ko-KR" dirty="0" smtClean="0"/>
              <a:t>should use </a:t>
            </a:r>
            <a:r>
              <a:rPr lang="en-US" altLang="ko-KR" dirty="0" smtClean="0">
                <a:solidFill>
                  <a:srgbClr val="F6922E"/>
                </a:solidFill>
              </a:rPr>
              <a:t>BOOST</a:t>
            </a:r>
            <a:r>
              <a:rPr lang="en-US" altLang="ko-KR" dirty="0" smtClean="0"/>
              <a:t> library for this project.</a:t>
            </a:r>
            <a:endParaRPr lang="en-US" altLang="ko-KR" dirty="0"/>
          </a:p>
          <a:p>
            <a:pPr lvl="1"/>
            <a:r>
              <a:rPr lang="en-US" altLang="ko-KR" dirty="0" smtClean="0"/>
              <a:t>Boost download &amp; build</a:t>
            </a:r>
          </a:p>
          <a:p>
            <a:pPr lvl="2"/>
            <a:r>
              <a:rPr lang="en-US" altLang="ko-KR" sz="1800" dirty="0">
                <a:hlinkClick r:id="rId3"/>
              </a:rPr>
              <a:t>https://www.boost.org/users/download</a:t>
            </a:r>
            <a:r>
              <a:rPr lang="en-US" altLang="ko-KR" sz="1800" dirty="0" smtClean="0">
                <a:hlinkClick r:id="rId3"/>
              </a:rPr>
              <a:t>/</a:t>
            </a:r>
            <a:endParaRPr lang="en-US" altLang="ko-KR" sz="1800" dirty="0" smtClean="0"/>
          </a:p>
          <a:p>
            <a:pPr lvl="2"/>
            <a:r>
              <a:rPr lang="en-US" altLang="ko-KR" sz="1800" dirty="0" smtClean="0">
                <a:hlinkClick r:id="rId4"/>
              </a:rPr>
              <a:t>https</a:t>
            </a:r>
            <a:r>
              <a:rPr lang="en-US" altLang="ko-KR" sz="1800" dirty="0">
                <a:hlinkClick r:id="rId4"/>
              </a:rPr>
              <a:t>://codeyarns.com/2014/06/06/how-to-build-boost-using-visual-studio</a:t>
            </a:r>
            <a:r>
              <a:rPr lang="en-US" altLang="ko-KR" sz="1800" dirty="0" smtClean="0">
                <a:hlinkClick r:id="rId4"/>
              </a:rPr>
              <a:t>/</a:t>
            </a:r>
            <a:endParaRPr lang="en-US" altLang="ko-KR" sz="1800" dirty="0" smtClean="0"/>
          </a:p>
          <a:p>
            <a:pPr lvl="1"/>
            <a:r>
              <a:rPr lang="en-US" altLang="ko-KR" dirty="0" smtClean="0"/>
              <a:t>VS Project property</a:t>
            </a:r>
          </a:p>
          <a:p>
            <a:pPr lvl="2"/>
            <a:r>
              <a:rPr lang="en-US" altLang="ko-KR" sz="1800" dirty="0" smtClean="0"/>
              <a:t>You can just add the boost_(version) file directory to the Additional Include Directories(C/C++ &gt; General)</a:t>
            </a:r>
          </a:p>
          <a:p>
            <a:pPr lvl="2"/>
            <a:r>
              <a:rPr lang="en-US" altLang="ko-KR" sz="1800" dirty="0" smtClean="0"/>
              <a:t>Ex)</a:t>
            </a:r>
          </a:p>
          <a:p>
            <a:pPr lvl="2"/>
            <a:endParaRPr lang="en-US" altLang="ko-KR" sz="16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Etc.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79" y="4316335"/>
            <a:ext cx="4810796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3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Previous ways to make facial animation</a:t>
            </a:r>
          </a:p>
          <a:p>
            <a:pPr lvl="1"/>
            <a:r>
              <a:rPr lang="en-US" altLang="ko-KR" dirty="0" err="1" smtClean="0"/>
              <a:t>Keyframing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08900" y="7122132"/>
            <a:ext cx="2987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http://youtu.be/jpvybyRstrI</a:t>
            </a:r>
          </a:p>
        </p:txBody>
      </p:sp>
      <p:pic>
        <p:nvPicPr>
          <p:cNvPr id="9" name="0_Simple facial rig by Shannon Ma 201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7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9200" y="2962764"/>
            <a:ext cx="4673600" cy="29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3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5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00" y="1825624"/>
            <a:ext cx="11353800" cy="413067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For the final demo, </a:t>
            </a:r>
            <a:r>
              <a:rPr lang="en-US" altLang="ko-KR" dirty="0"/>
              <a:t>y</a:t>
            </a:r>
            <a:r>
              <a:rPr lang="en-US" altLang="ko-KR" dirty="0" smtClean="0"/>
              <a:t>ou </a:t>
            </a:r>
            <a:r>
              <a:rPr lang="en-US" altLang="ko-KR" dirty="0" smtClean="0"/>
              <a:t>can use your </a:t>
            </a:r>
            <a:r>
              <a:rPr lang="en-US" altLang="ko-KR" dirty="0" smtClean="0">
                <a:solidFill>
                  <a:srgbClr val="F6922E"/>
                </a:solidFill>
              </a:rPr>
              <a:t>own source animation</a:t>
            </a:r>
            <a:r>
              <a:rPr lang="en-US" altLang="ko-KR" dirty="0" smtClean="0"/>
              <a:t> data or </a:t>
            </a:r>
            <a:r>
              <a:rPr lang="en-US" altLang="ko-KR" dirty="0" smtClean="0">
                <a:solidFill>
                  <a:srgbClr val="F6922E"/>
                </a:solidFill>
              </a:rPr>
              <a:t>target </a:t>
            </a:r>
            <a:r>
              <a:rPr lang="en-US" altLang="ko-KR" dirty="0" smtClean="0">
                <a:solidFill>
                  <a:srgbClr val="F6922E"/>
                </a:solidFill>
              </a:rPr>
              <a:t>character</a:t>
            </a:r>
            <a:r>
              <a:rPr lang="en-US" altLang="ko-KR" dirty="0"/>
              <a:t> </a:t>
            </a:r>
            <a:r>
              <a:rPr lang="en-US" altLang="ko-KR" dirty="0" smtClean="0"/>
              <a:t>from the internet.</a:t>
            </a:r>
          </a:p>
          <a:p>
            <a:pPr lvl="1"/>
            <a:r>
              <a:rPr lang="en-US" altLang="ko-KR" dirty="0" smtClean="0"/>
              <a:t>If you want to use a new target character, you need to </a:t>
            </a:r>
            <a:r>
              <a:rPr lang="en-US" altLang="ko-KR" dirty="0" err="1" smtClean="0"/>
              <a:t>keyframing</a:t>
            </a:r>
            <a:r>
              <a:rPr lang="en-US" altLang="ko-KR" dirty="0" smtClean="0"/>
              <a:t> for a range of expression corresponding the source ROE using controllers of the target character.</a:t>
            </a:r>
          </a:p>
          <a:p>
            <a:pPr lvl="1"/>
            <a:r>
              <a:rPr lang="en-US" altLang="ko-KR" dirty="0" smtClean="0"/>
              <a:t>For a controller list file(.</a:t>
            </a:r>
            <a:r>
              <a:rPr lang="en-US" altLang="ko-KR" dirty="0" err="1" smtClean="0"/>
              <a:t>dat</a:t>
            </a:r>
            <a:r>
              <a:rPr lang="en-US" altLang="ko-KR" dirty="0" smtClean="0"/>
              <a:t>) of the new t</a:t>
            </a:r>
            <a:r>
              <a:rPr lang="en-US" altLang="ko-KR" dirty="0" smtClean="0"/>
              <a:t>arget character</a:t>
            </a:r>
            <a:r>
              <a:rPr lang="en-US" altLang="ko-KR" dirty="0"/>
              <a:t>, </a:t>
            </a:r>
            <a:r>
              <a:rPr lang="en-US" altLang="ko-KR" dirty="0" smtClean="0"/>
              <a:t>you can use ‘</a:t>
            </a:r>
            <a:r>
              <a:rPr lang="en-US" altLang="ko-KR" b="1" dirty="0" err="1" smtClean="0"/>
              <a:t>FRRCtrlListExport</a:t>
            </a:r>
            <a:r>
              <a:rPr lang="en-US" altLang="ko-KR" dirty="0" smtClean="0"/>
              <a:t>’ command(given code) after selecting the controllers(See the supplementary video about this process).</a:t>
            </a:r>
          </a:p>
          <a:p>
            <a:pPr lvl="1"/>
            <a:r>
              <a:rPr lang="en-US" altLang="ko-KR" dirty="0" smtClean="0"/>
              <a:t>You can also make your own source animation by key-framing to make the final demo video.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altLang="ko-KR" dirty="0"/>
              <a:t>Etc. </a:t>
            </a:r>
            <a:r>
              <a:rPr lang="en-US" altLang="ko-KR" dirty="0" smtClean="0"/>
              <a:t>						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Output visual quality : 5 Points) </a:t>
            </a:r>
            <a:endParaRPr lang="ko-KR" altLang="en-US" sz="48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9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2908300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arenR"/>
            </a:pPr>
            <a:r>
              <a:rPr lang="en-US" altLang="ko-KR" dirty="0" smtClean="0"/>
              <a:t>Read the paper</a:t>
            </a:r>
          </a:p>
          <a:p>
            <a:pPr lvl="1"/>
            <a:r>
              <a:rPr lang="en-US" altLang="ko-KR" dirty="0"/>
              <a:t>Characteristic Facial </a:t>
            </a:r>
            <a:r>
              <a:rPr lang="en-US" altLang="ko-KR" dirty="0" smtClean="0"/>
              <a:t>Retargeting</a:t>
            </a:r>
          </a:p>
          <a:p>
            <a:pPr lvl="1"/>
            <a:r>
              <a:rPr lang="en-US" altLang="ko-KR" sz="2000" dirty="0">
                <a:hlinkClick r:id="rId3"/>
              </a:rPr>
              <a:t>http://</a:t>
            </a:r>
            <a:r>
              <a:rPr lang="en-US" altLang="ko-KR" sz="2000" dirty="0" smtClean="0">
                <a:hlinkClick r:id="rId3"/>
              </a:rPr>
              <a:t>vml.kaist.ac.kr/main/international/individual/41</a:t>
            </a:r>
            <a:endParaRPr lang="en-US" altLang="ko-KR" sz="2000" dirty="0" smtClean="0"/>
          </a:p>
          <a:p>
            <a:pPr lvl="1"/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 smtClean="0"/>
              <a:t>Do your homework #4 (</a:t>
            </a:r>
            <a:r>
              <a:rPr lang="en-US" altLang="ko-KR" dirty="0" err="1" smtClean="0"/>
              <a:t>Blendshape</a:t>
            </a:r>
            <a:r>
              <a:rPr lang="en-US" altLang="ko-KR" dirty="0" smtClean="0"/>
              <a:t>)</a:t>
            </a:r>
          </a:p>
          <a:p>
            <a:pPr marL="514350" indent="-514350">
              <a:buAutoNum type="arabicParenR"/>
            </a:pPr>
            <a:endParaRPr lang="en-US" altLang="ko-KR" dirty="0" smtClean="0"/>
          </a:p>
          <a:p>
            <a:pPr marL="514350" indent="-514350">
              <a:buAutoNum type="arabicParenR"/>
            </a:pPr>
            <a:r>
              <a:rPr lang="en-US" altLang="ko-KR" dirty="0" smtClean="0"/>
              <a:t>Do this final project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Etc.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95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Due date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b="1" dirty="0" smtClean="0">
                <a:solidFill>
                  <a:srgbClr val="FF0000"/>
                </a:solidFill>
              </a:rPr>
              <a:t>23:00</a:t>
            </a:r>
            <a:r>
              <a:rPr lang="en-US" altLang="ko-KR" b="1" dirty="0" smtClean="0"/>
              <a:t>, Sunday,  Dec. 9th, 2018</a:t>
            </a:r>
            <a:endParaRPr lang="en-US" altLang="ko-KR" sz="1900" b="1" dirty="0"/>
          </a:p>
          <a:p>
            <a:r>
              <a:rPr lang="en-US" altLang="ko-KR" dirty="0"/>
              <a:t>Submission </a:t>
            </a:r>
            <a:r>
              <a:rPr lang="en-US" altLang="ko-KR" dirty="0" smtClean="0"/>
              <a:t>files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1) Source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code: </a:t>
            </a:r>
            <a:r>
              <a:rPr lang="en-US" altLang="ko-KR" dirty="0" err="1" smtClean="0"/>
              <a:t>sln</a:t>
            </a:r>
            <a:r>
              <a:rPr lang="en-US" altLang="ko-KR" dirty="0" smtClean="0"/>
              <a:t> </a:t>
            </a:r>
            <a:r>
              <a:rPr lang="en-US" altLang="ko-KR" dirty="0"/>
              <a:t>/ .</a:t>
            </a:r>
            <a:r>
              <a:rPr lang="en-US" altLang="ko-KR" dirty="0" err="1"/>
              <a:t>cpp</a:t>
            </a:r>
            <a:r>
              <a:rPr lang="en-US" altLang="ko-KR" dirty="0"/>
              <a:t> / .h / .</a:t>
            </a:r>
            <a:r>
              <a:rPr lang="en-US" altLang="ko-KR" dirty="0" err="1"/>
              <a:t>vcproj</a:t>
            </a:r>
            <a:r>
              <a:rPr lang="en-US" altLang="ko-KR" dirty="0"/>
              <a:t> … (</a:t>
            </a:r>
            <a:r>
              <a:rPr lang="en-US" altLang="ko-KR" dirty="0" smtClean="0"/>
              <a:t>To </a:t>
            </a:r>
            <a:r>
              <a:rPr lang="en-US" altLang="ko-KR" dirty="0"/>
              <a:t>reduce size please clean your </a:t>
            </a:r>
            <a:r>
              <a:rPr lang="en-US" altLang="ko-KR" dirty="0" smtClean="0"/>
              <a:t>solution)</a:t>
            </a:r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2) UI code: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 file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3) compiled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binary file </a:t>
            </a: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en-US" altLang="ko-KR" dirty="0" smtClean="0"/>
              <a:t>.</a:t>
            </a:r>
            <a:r>
              <a:rPr lang="en-US" altLang="ko-KR" dirty="0" err="1"/>
              <a:t>mll</a:t>
            </a:r>
            <a:r>
              <a:rPr lang="en-US" altLang="ko-KR" dirty="0"/>
              <a:t> </a:t>
            </a:r>
            <a:r>
              <a:rPr lang="en-US" altLang="ko-KR" dirty="0" smtClean="0"/>
              <a:t>file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4) output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video </a:t>
            </a: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files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5) presentation materials</a:t>
            </a:r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457200" lvl="1" indent="0">
              <a:buNone/>
            </a:pPr>
            <a:r>
              <a:rPr lang="en-US" altLang="ko-KR" dirty="0" smtClean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6) readme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file: </a:t>
            </a:r>
            <a:r>
              <a:rPr lang="en-US" altLang="ko-KR" dirty="0" smtClean="0"/>
              <a:t>Target </a:t>
            </a:r>
            <a:r>
              <a:rPr lang="en-US" altLang="ko-KR" dirty="0"/>
              <a:t>Machine &amp; software </a:t>
            </a:r>
            <a:r>
              <a:rPr lang="en-US" altLang="ko-KR" dirty="0" smtClean="0"/>
              <a:t> (ex</a:t>
            </a:r>
            <a:r>
              <a:rPr lang="en-US" altLang="ko-KR" dirty="0"/>
              <a:t>. Maya </a:t>
            </a:r>
            <a:r>
              <a:rPr lang="en-US" altLang="ko-KR" dirty="0" smtClean="0"/>
              <a:t>17 x64)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		       </a:t>
            </a:r>
            <a:r>
              <a:rPr lang="en-US" altLang="ko-KR" dirty="0" smtClean="0"/>
              <a:t> How </a:t>
            </a:r>
            <a:r>
              <a:rPr lang="en-US" altLang="ko-KR" dirty="0"/>
              <a:t>to use your Command </a:t>
            </a:r>
            <a:r>
              <a:rPr lang="en-US" altLang="ko-KR" dirty="0" smtClean="0"/>
              <a:t>(if </a:t>
            </a:r>
            <a:r>
              <a:rPr lang="en-US" altLang="ko-KR" dirty="0"/>
              <a:t>you </a:t>
            </a:r>
            <a:r>
              <a:rPr lang="en-US" altLang="ko-KR" dirty="0" smtClean="0"/>
              <a:t>don</a:t>
            </a:r>
            <a:r>
              <a:rPr lang="en-US" altLang="ko-KR" dirty="0" smtClean="0">
                <a:latin typeface="Noto Sans CJK JP Medium" panose="020B0600000000000000" pitchFamily="34" charset="-127"/>
                <a:ea typeface="Noto Sans CJK JP Medium" panose="020B0600000000000000" pitchFamily="34" charset="-127"/>
              </a:rPr>
              <a:t>’</a:t>
            </a:r>
            <a:r>
              <a:rPr lang="en-US" altLang="ko-KR" dirty="0" smtClean="0"/>
              <a:t>t </a:t>
            </a:r>
            <a:r>
              <a:rPr lang="en-US" altLang="ko-KR" dirty="0"/>
              <a:t>provide </a:t>
            </a:r>
            <a:r>
              <a:rPr lang="en-US" altLang="ko-KR" dirty="0" smtClean="0"/>
              <a:t>UI)</a:t>
            </a:r>
            <a:endParaRPr lang="en-US" altLang="ko-KR" dirty="0"/>
          </a:p>
          <a:p>
            <a:r>
              <a:rPr lang="en-US" altLang="ko-KR" dirty="0"/>
              <a:t>Demonstration </a:t>
            </a:r>
            <a:r>
              <a:rPr lang="en-US" altLang="ko-KR" dirty="0" smtClean="0"/>
              <a:t>policy</a:t>
            </a:r>
          </a:p>
          <a:p>
            <a:pPr marL="457200" lvl="1" indent="0">
              <a:buNone/>
            </a:pPr>
            <a:r>
              <a:rPr lang="en-US" altLang="ko-KR" dirty="0" smtClean="0"/>
              <a:t>You </a:t>
            </a:r>
            <a:r>
              <a:rPr lang="en-US" altLang="ko-KR" dirty="0"/>
              <a:t>should present your </a:t>
            </a:r>
            <a:r>
              <a:rPr lang="en-US" altLang="ko-KR" dirty="0" smtClean="0"/>
              <a:t>project! </a:t>
            </a:r>
            <a:r>
              <a:rPr lang="en-US" altLang="ko-KR" dirty="0"/>
              <a:t>Prepare some nice demo video </a:t>
            </a:r>
            <a:r>
              <a:rPr lang="en-US" altLang="ko-KR" dirty="0" smtClean="0"/>
              <a:t> :-)</a:t>
            </a:r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08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13800" dirty="0" smtClean="0"/>
              <a:t>Q/A</a:t>
            </a:r>
            <a:endParaRPr lang="ko-KR" altLang="en-US" sz="13800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r>
              <a:rPr lang="en-US" altLang="ko-KR" sz="2000" dirty="0" err="1" smtClean="0"/>
              <a:t>Sunjin</a:t>
            </a:r>
            <a:r>
              <a:rPr lang="en-US" altLang="ko-KR" sz="2000" dirty="0" smtClean="0"/>
              <a:t> Jung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sunjin225@kaist.ac.kr</a:t>
            </a:r>
          </a:p>
          <a:p>
            <a:r>
              <a:rPr lang="en-US" altLang="ko-KR" sz="1600" dirty="0" smtClean="0">
                <a:solidFill>
                  <a:srgbClr val="000000"/>
                </a:solidFill>
              </a:rPr>
              <a:t>#2344, N5 Building / Visual Media Lab. </a:t>
            </a:r>
            <a:r>
              <a:rPr lang="en-US" altLang="ko-KR" sz="1600" dirty="0">
                <a:solidFill>
                  <a:srgbClr val="000000"/>
                </a:solidFill>
              </a:rPr>
              <a:t>i</a:t>
            </a:r>
            <a:r>
              <a:rPr lang="en-US" altLang="ko-KR" sz="1600" dirty="0" smtClean="0">
                <a:solidFill>
                  <a:srgbClr val="000000"/>
                </a:solidFill>
              </a:rPr>
              <a:t>n GSCT</a:t>
            </a:r>
            <a:endParaRPr lang="ko-KR" altLang="en-US" sz="1600" dirty="0">
              <a:solidFill>
                <a:srgbClr val="000000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Previous ways to make facial animation</a:t>
            </a:r>
          </a:p>
          <a:p>
            <a:pPr lvl="1"/>
            <a:r>
              <a:rPr lang="en-US" altLang="ko-KR" dirty="0" err="1" smtClean="0"/>
              <a:t>Keyframing</a:t>
            </a:r>
            <a:endParaRPr lang="en-US" altLang="ko-KR" dirty="0"/>
          </a:p>
          <a:p>
            <a:pPr lvl="1"/>
            <a:r>
              <a:rPr lang="en-US" altLang="ko-KR" dirty="0"/>
              <a:t>Motion </a:t>
            </a:r>
            <a:r>
              <a:rPr lang="en-US" altLang="ko-KR" dirty="0" smtClean="0"/>
              <a:t>capture</a:t>
            </a:r>
          </a:p>
          <a:p>
            <a:pPr lvl="2"/>
            <a:r>
              <a:rPr lang="en-US" altLang="ko-KR" sz="2400" dirty="0" smtClean="0">
                <a:solidFill>
                  <a:srgbClr val="F5826B"/>
                </a:solidFill>
              </a:rPr>
              <a:t>Retargeting </a:t>
            </a:r>
            <a:r>
              <a:rPr lang="en-US" altLang="ko-KR" sz="2400" dirty="0">
                <a:solidFill>
                  <a:srgbClr val="F5826B"/>
                </a:solidFill>
              </a:rPr>
              <a:t>to non-humanoid character is </a:t>
            </a:r>
            <a:r>
              <a:rPr lang="en-US" altLang="ko-KR" sz="2400" dirty="0" smtClean="0">
                <a:solidFill>
                  <a:srgbClr val="F5826B"/>
                </a:solidFill>
              </a:rPr>
              <a:t>hard</a:t>
            </a:r>
            <a:endParaRPr lang="en-US" altLang="ko-KR" sz="2400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08900" y="7122132"/>
            <a:ext cx="2987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http://youtu.be/jpvybyRstrI</a:t>
            </a:r>
          </a:p>
        </p:txBody>
      </p:sp>
      <p:pic>
        <p:nvPicPr>
          <p:cNvPr id="10" name="Picture 10" descr="zootopia facial expressions judy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0" t="46552" r="36118"/>
          <a:stretch/>
        </p:blipFill>
        <p:spPr bwMode="auto">
          <a:xfrm>
            <a:off x="8694057" y="3220386"/>
            <a:ext cx="1913938" cy="24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ACIAL capture AVATA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5"/>
          <a:stretch/>
        </p:blipFill>
        <p:spPr bwMode="auto">
          <a:xfrm>
            <a:off x="2499178" y="3880461"/>
            <a:ext cx="1706337" cy="15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FACIAL capture AVATAR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/>
          <a:stretch/>
        </p:blipFill>
        <p:spPr bwMode="auto">
          <a:xfrm>
            <a:off x="6531429" y="3880461"/>
            <a:ext cx="1672771" cy="15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4379686" y="4700311"/>
            <a:ext cx="1988457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625800" y="4165264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latin typeface="Noto Sans CJK SC DemiLight" panose="020B0400000000000000" pitchFamily="34" charset="-127"/>
                <a:ea typeface="Noto Sans CJK SC DemiLight" panose="020B0400000000000000" pitchFamily="34" charset="-127"/>
              </a:rPr>
              <a:t>Retargeting</a:t>
            </a:r>
            <a:endParaRPr lang="ko-KR" altLang="en-US" sz="2000" dirty="0">
              <a:latin typeface="Noto Sans CJK SC DemiLight" panose="020B0400000000000000" pitchFamily="34" charset="-127"/>
              <a:ea typeface="Noto Sans CJK SC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9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150" y="1820262"/>
            <a:ext cx="12077700" cy="502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dirty="0" smtClean="0"/>
              <a:t>To generate various </a:t>
            </a:r>
            <a:r>
              <a:rPr lang="en-US" altLang="ko-KR" sz="2400" dirty="0"/>
              <a:t>characteristic </a:t>
            </a:r>
            <a:r>
              <a:rPr lang="en-US" altLang="ko-KR" sz="2400" dirty="0" smtClean="0"/>
              <a:t>facial animations </a:t>
            </a:r>
            <a:r>
              <a:rPr lang="en-US" altLang="ko-KR" sz="2400" dirty="0"/>
              <a:t>from a single motion </a:t>
            </a:r>
            <a:r>
              <a:rPr lang="en-US" altLang="ko-KR" sz="2400" dirty="0" smtClean="0"/>
              <a:t>data</a:t>
            </a:r>
            <a:endParaRPr lang="ko-KR" altLang="en-US" sz="240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76185" y="2376374"/>
            <a:ext cx="10839629" cy="3613957"/>
            <a:chOff x="585905" y="2259694"/>
            <a:chExt cx="10839629" cy="3613957"/>
          </a:xfrm>
        </p:grpSpPr>
        <p:grpSp>
          <p:nvGrpSpPr>
            <p:cNvPr id="8" name="그룹 7"/>
            <p:cNvGrpSpPr/>
            <p:nvPr/>
          </p:nvGrpSpPr>
          <p:grpSpPr>
            <a:xfrm>
              <a:off x="5026981" y="2259694"/>
              <a:ext cx="6398553" cy="3083773"/>
              <a:chOff x="3810000" y="2434149"/>
              <a:chExt cx="4862286" cy="3083773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5315857" y="2651805"/>
                <a:ext cx="3356429" cy="2846904"/>
                <a:chOff x="5572506" y="2171246"/>
                <a:chExt cx="6404429" cy="5432199"/>
              </a:xfrm>
            </p:grpSpPr>
            <p:pic>
              <p:nvPicPr>
                <p:cNvPr id="4100" name="Picture 4" descr="zootopia facial expressions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90" t="2727" r="3502" b="60549"/>
                <a:stretch/>
              </p:blipFill>
              <p:spPr bwMode="auto">
                <a:xfrm>
                  <a:off x="5572506" y="2171246"/>
                  <a:ext cx="6404429" cy="32076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 descr="zootopia facial expressions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90" t="66133" r="3502" b="7373"/>
                <a:stretch/>
              </p:blipFill>
              <p:spPr bwMode="auto">
                <a:xfrm>
                  <a:off x="5572506" y="5289325"/>
                  <a:ext cx="6404429" cy="2314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02" name="Picture 6" descr="zootopia judy and nic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780" t="-970" r="45644" b="67548"/>
              <a:stretch/>
            </p:blipFill>
            <p:spPr bwMode="auto">
              <a:xfrm>
                <a:off x="3810000" y="3774586"/>
                <a:ext cx="1066800" cy="174333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zootopia judy and nic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49" t="17745" r="28906" b="50181"/>
              <a:stretch/>
            </p:blipFill>
            <p:spPr bwMode="auto">
              <a:xfrm>
                <a:off x="3810000" y="2434149"/>
                <a:ext cx="1179286" cy="167303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2601796" y="3222025"/>
              <a:ext cx="1874059" cy="1526222"/>
              <a:chOff x="2594634" y="3216578"/>
              <a:chExt cx="1952220" cy="1526222"/>
            </a:xfrm>
          </p:grpSpPr>
          <p:cxnSp>
            <p:nvCxnSpPr>
              <p:cNvPr id="14" name="직선 화살표 연결선 13"/>
              <p:cNvCxnSpPr/>
              <p:nvPr/>
            </p:nvCxnSpPr>
            <p:spPr>
              <a:xfrm flipV="1">
                <a:off x="2594634" y="3216578"/>
                <a:ext cx="1895293" cy="755651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>
                <a:off x="2600664" y="3958575"/>
                <a:ext cx="1946190" cy="784225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98" name="Picture 2" descr="facial expression markers white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" t="4405" r="52503"/>
            <a:stretch/>
          </p:blipFill>
          <p:spPr bwMode="auto">
            <a:xfrm>
              <a:off x="957713" y="3073591"/>
              <a:ext cx="1355193" cy="177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585905" y="4943357"/>
              <a:ext cx="19599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SC DemiLight" panose="020B0400000000000000" pitchFamily="34" charset="-127"/>
                  <a:ea typeface="Noto Sans CJK SC DemiLight" panose="020B0400000000000000" pitchFamily="34" charset="-127"/>
                </a:rPr>
                <a:t>Captured data</a:t>
              </a:r>
              <a:endParaRPr lang="ko-KR" altLang="en-US" sz="2000" dirty="0">
                <a:latin typeface="Noto Sans CJK SC DemiLight" panose="020B0400000000000000" pitchFamily="34" charset="-127"/>
                <a:ea typeface="Noto Sans CJK SC DemiLight" panose="020B0400000000000000" pitchFamily="34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618815" y="5185489"/>
              <a:ext cx="18358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45C1C1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Retargeting</a:t>
              </a:r>
              <a:endParaRPr lang="ko-KR" altLang="en-US" sz="2400" dirty="0">
                <a:solidFill>
                  <a:srgbClr val="45C1C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24682" y="5473541"/>
              <a:ext cx="15696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SC DemiLight" panose="020B0400000000000000" pitchFamily="34" charset="-127"/>
                  <a:ea typeface="Noto Sans CJK SC DemiLight" panose="020B0400000000000000" pitchFamily="34" charset="-127"/>
                </a:rPr>
                <a:t>3D character</a:t>
              </a:r>
              <a:endParaRPr lang="ko-KR" altLang="en-US" sz="2000" dirty="0">
                <a:latin typeface="Noto Sans CJK SC DemiLight" panose="020B0400000000000000" pitchFamily="34" charset="-127"/>
                <a:ea typeface="Noto Sans CJK SC DemiLight" panose="020B0400000000000000" pitchFamily="34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5400000">
              <a:off x="3323156" y="4426202"/>
              <a:ext cx="516488" cy="7695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3200" dirty="0" smtClean="0">
                  <a:latin typeface="Noto Sans CJK SC DemiLight" panose="020B0400000000000000" pitchFamily="34" charset="-127"/>
                  <a:ea typeface="Noto Sans CJK SC DemiLight" panose="020B0400000000000000" pitchFamily="34" charset="-127"/>
                </a:rPr>
                <a:t>...</a:t>
              </a:r>
              <a:endParaRPr lang="ko-KR" altLang="en-US" sz="3200" dirty="0">
                <a:latin typeface="Noto Sans CJK SC DemiLight" panose="020B0400000000000000" pitchFamily="34" charset="-127"/>
                <a:ea typeface="Noto Sans CJK SC DemiLight" panose="020B0400000000000000" pitchFamily="34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23669" y="5473541"/>
              <a:ext cx="21868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atin typeface="Noto Sans CJK SC DemiLight" panose="020B0400000000000000" pitchFamily="34" charset="-127"/>
                  <a:ea typeface="Noto Sans CJK SC DemiLight" panose="020B0400000000000000" pitchFamily="34" charset="-127"/>
                </a:rPr>
                <a:t>Sample animations</a:t>
              </a:r>
              <a:endParaRPr lang="ko-KR" altLang="en-US" sz="2000" dirty="0">
                <a:latin typeface="Noto Sans CJK SC DemiLight" panose="020B0400000000000000" pitchFamily="34" charset="-127"/>
                <a:ea typeface="Noto Sans CJK SC DemiLight" panose="020B0400000000000000" pitchFamily="34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6606864" y="3662346"/>
              <a:ext cx="429753" cy="651403"/>
            </a:xfrm>
            <a:prstGeom prst="rightArrow">
              <a:avLst>
                <a:gd name="adj1" fmla="val 40071"/>
                <a:gd name="adj2" fmla="val 50000"/>
              </a:avLst>
            </a:prstGeom>
            <a:solidFill>
              <a:srgbClr val="45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62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-35516" t="-1056" r="-16022" b="3569"/>
          <a:stretch/>
        </p:blipFill>
        <p:spPr>
          <a:xfrm>
            <a:off x="3012534" y="1930400"/>
            <a:ext cx="10281732" cy="4241800"/>
          </a:xfrm>
          <a:prstGeom prst="rect">
            <a:avLst/>
          </a:prstGeom>
          <a:noFill/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25500" y="808039"/>
            <a:ext cx="10521950" cy="1662112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Characteristic Facial Retargeting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831850" y="4672013"/>
            <a:ext cx="10515600" cy="1500187"/>
          </a:xfrm>
        </p:spPr>
        <p:txBody>
          <a:bodyPr/>
          <a:lstStyle/>
          <a:p>
            <a:r>
              <a:rPr lang="fr-FR" altLang="ko-KR" dirty="0"/>
              <a:t>J. Song, B. Choi, Y. Seol, J. </a:t>
            </a:r>
            <a:r>
              <a:rPr lang="fr-FR" altLang="ko-KR" dirty="0" smtClean="0"/>
              <a:t>Noh</a:t>
            </a:r>
          </a:p>
          <a:p>
            <a:r>
              <a:rPr lang="en-US" altLang="ko-KR" dirty="0"/>
              <a:t>Journal of Computer Animation and Virtual Worlds, 2010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58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52400" y="-60023"/>
            <a:ext cx="13201650" cy="70040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0_Characteristic Facial Retarget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33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1300" y="587698"/>
            <a:ext cx="9118431" cy="607895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0FD0C-C6CD-4B1E-A179-2B8194B6EB99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GCT522 Computer Graphics and Theory and Application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008" y="-88275"/>
            <a:ext cx="4354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Exo 2 Medium" panose="00000600000000000000" pitchFamily="2" charset="0"/>
                <a:ea typeface="Noto Sans CJK KR Medium" panose="020B0600000000000000" pitchFamily="34" charset="-127"/>
                <a:cs typeface="+mj-cs"/>
              </a:rPr>
              <a:t>https://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Exo 2 Medium" panose="00000600000000000000" pitchFamily="2" charset="0"/>
                <a:ea typeface="Noto Sans CJK KR Medium" panose="020B0600000000000000" pitchFamily="34" charset="-127"/>
                <a:cs typeface="+mj-cs"/>
              </a:rPr>
              <a:t>www.youtube.com/watch?v=1pCCH6iB_1U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3200" y="224836"/>
            <a:ext cx="5713072" cy="857147"/>
            <a:chOff x="114300" y="128032"/>
            <a:chExt cx="5713072" cy="857147"/>
          </a:xfrm>
        </p:grpSpPr>
        <p:sp>
          <p:nvSpPr>
            <p:cNvPr id="9" name="직사각형 8"/>
            <p:cNvSpPr/>
            <p:nvPr/>
          </p:nvSpPr>
          <p:spPr>
            <a:xfrm>
              <a:off x="114300" y="128032"/>
              <a:ext cx="5713072" cy="857147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1882" y="153571"/>
              <a:ext cx="5535490" cy="7571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800" dirty="0">
                  <a:solidFill>
                    <a:schemeClr val="bg1"/>
                  </a:solidFill>
                  <a:latin typeface="Exo 2 Medium" panose="00000600000000000000" pitchFamily="2" charset="0"/>
                  <a:ea typeface="Noto Sans CJK KR Medium" panose="020B0600000000000000" pitchFamily="34" charset="-127"/>
                  <a:cs typeface="+mj-cs"/>
                </a:rPr>
                <a:t>Characteristic Facial Retargeting</a:t>
              </a:r>
            </a:p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fr-FR" altLang="ko-KR" sz="2000" dirty="0">
                  <a:latin typeface="Exo 2 Medium" panose="00000600000000000000" pitchFamily="2" charset="0"/>
                  <a:ea typeface="Noto Sans CJK KR Medium" panose="020B0600000000000000" pitchFamily="34" charset="-127"/>
                  <a:cs typeface="+mj-cs"/>
                </a:rPr>
                <a:t>J. Song, B. Choi, Y. Seol, J. Noh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1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Retargeting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Data-driven approach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517900" y="2458924"/>
            <a:ext cx="652006" cy="6520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672902" y="3290317"/>
            <a:ext cx="342002" cy="1807944"/>
            <a:chOff x="3867599" y="3388169"/>
            <a:chExt cx="342002" cy="180794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타원 9"/>
            <p:cNvSpPr/>
            <p:nvPr/>
          </p:nvSpPr>
          <p:spPr>
            <a:xfrm>
              <a:off x="3867599" y="3388169"/>
              <a:ext cx="342002" cy="34200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7599" y="3876816"/>
              <a:ext cx="342002" cy="34200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867599" y="4365463"/>
              <a:ext cx="342002" cy="34200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867599" y="4854111"/>
              <a:ext cx="342002" cy="34200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 rot="5400000">
            <a:off x="3819510" y="5098427"/>
            <a:ext cx="641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smtClean="0"/>
              <a:t>...</a:t>
            </a:r>
            <a:endParaRPr lang="ko-KR" altLang="en-US" sz="5400" dirty="0"/>
          </a:p>
        </p:txBody>
      </p:sp>
      <p:sp>
        <p:nvSpPr>
          <p:cNvPr id="18" name="타원 17"/>
          <p:cNvSpPr/>
          <p:nvPr/>
        </p:nvSpPr>
        <p:spPr>
          <a:xfrm>
            <a:off x="8018988" y="2458924"/>
            <a:ext cx="652006" cy="65200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699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73990" y="3290317"/>
            <a:ext cx="342002" cy="3420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173990" y="3778964"/>
            <a:ext cx="342002" cy="3420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173990" y="4267611"/>
            <a:ext cx="342002" cy="3420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173990" y="4756259"/>
            <a:ext cx="342002" cy="34200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5400000">
            <a:off x="8320598" y="5098427"/>
            <a:ext cx="641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 smtClean="0"/>
              <a:t>...</a:t>
            </a:r>
            <a:endParaRPr lang="ko-KR" altLang="en-US" sz="5400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4386360" y="2784927"/>
            <a:ext cx="34876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5425842" y="3981333"/>
            <a:ext cx="1188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atin typeface="Exo 2 Medium" panose="00000600000000000000" pitchFamily="2" charset="0"/>
                <a:ea typeface="Noto Sans CJK KR Medium" panose="020B0600000000000000" pitchFamily="34" charset="-127"/>
              </a:rPr>
              <a:t>Training</a:t>
            </a:r>
            <a:endParaRPr lang="ko-KR" altLang="en-US" sz="2000" dirty="0">
              <a:latin typeface="Exo 2 Medium" panose="00000600000000000000" pitchFamily="2" charset="0"/>
              <a:ea typeface="Noto Sans CJK KR Medium" panose="020B0600000000000000" pitchFamily="34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046" y="2861557"/>
            <a:ext cx="1817265" cy="111878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49232" y="2677186"/>
            <a:ext cx="2498931" cy="3300053"/>
            <a:chOff x="349232" y="2677186"/>
            <a:chExt cx="2498931" cy="33000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51192"/>
            <a:stretch/>
          </p:blipFill>
          <p:spPr>
            <a:xfrm>
              <a:off x="349232" y="2677186"/>
              <a:ext cx="2498931" cy="2887560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>
              <a:off x="557357" y="5577129"/>
              <a:ext cx="18679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Source model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493082" y="2659985"/>
            <a:ext cx="2466146" cy="3317254"/>
            <a:chOff x="9493082" y="2659985"/>
            <a:chExt cx="2466146" cy="331725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51516" r="-324"/>
            <a:stretch/>
          </p:blipFill>
          <p:spPr>
            <a:xfrm>
              <a:off x="9493082" y="2659985"/>
              <a:ext cx="2466146" cy="284967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9918700" y="5577129"/>
              <a:ext cx="17958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smtClean="0"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Target model</a:t>
              </a:r>
              <a:endPara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440" y="2883843"/>
            <a:ext cx="1736920" cy="10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5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8" grpId="0" animBg="1"/>
      <p:bldP spid="21" grpId="0" animBg="1"/>
      <p:bldP spid="22" grpId="0" animBg="1"/>
      <p:bldP spid="23" grpId="0" animBg="1"/>
      <p:bldP spid="24" grpId="0" animBg="1"/>
      <p:bldP spid="2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Retargeting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Expression </a:t>
            </a:r>
            <a:r>
              <a:rPr lang="en-US" altLang="ko-KR" dirty="0"/>
              <a:t>p</a:t>
            </a:r>
            <a:r>
              <a:rPr lang="en-US" altLang="ko-KR" dirty="0" smtClean="0"/>
              <a:t>air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05F6-987D-411A-A704-5B8B31F20364}" type="datetime1">
              <a:rPr lang="ko-KR" altLang="en-US" smtClean="0"/>
              <a:t>2018-10-15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GCT522 Computer Graphics and Theory and Application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4668-C67E-43EA-AB9C-43EFF96BC2B7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52151" y="2283314"/>
            <a:ext cx="4064738" cy="2953115"/>
            <a:chOff x="1993148" y="2328218"/>
            <a:chExt cx="4064738" cy="2953115"/>
          </a:xfrm>
        </p:grpSpPr>
        <p:sp>
          <p:nvSpPr>
            <p:cNvPr id="18" name="정오각형 17"/>
            <p:cNvSpPr/>
            <p:nvPr/>
          </p:nvSpPr>
          <p:spPr>
            <a:xfrm>
              <a:off x="2383275" y="2651521"/>
              <a:ext cx="2442262" cy="2325963"/>
            </a:xfrm>
            <a:prstGeom prst="pent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Source Expression Space</a:t>
              </a:r>
              <a:endParaRPr lang="ko-KR" altLang="en-US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148" y="3007919"/>
              <a:ext cx="1656172" cy="104402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3276" y="4245235"/>
              <a:ext cx="1677963" cy="103609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6781" y="4189765"/>
              <a:ext cx="1773055" cy="1091568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54168" y="2948929"/>
              <a:ext cx="1703718" cy="103807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3706" y="2328218"/>
              <a:ext cx="1691831" cy="104006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458827" y="2289804"/>
            <a:ext cx="4080276" cy="2980849"/>
            <a:chOff x="5825724" y="2328218"/>
            <a:chExt cx="4080276" cy="2980849"/>
          </a:xfrm>
        </p:grpSpPr>
        <p:sp>
          <p:nvSpPr>
            <p:cNvPr id="31" name="정오각형 30"/>
            <p:cNvSpPr/>
            <p:nvPr/>
          </p:nvSpPr>
          <p:spPr>
            <a:xfrm>
              <a:off x="7090313" y="2651521"/>
              <a:ext cx="2442262" cy="2325963"/>
            </a:xfrm>
            <a:prstGeom prst="pentagon">
              <a:avLst/>
            </a:prstGeom>
            <a:solidFill>
              <a:srgbClr val="FFE69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Target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Expression Space</a:t>
              </a:r>
              <a:endParaRPr lang="ko-KR" altLang="en-US" dirty="0">
                <a:solidFill>
                  <a:schemeClr val="tx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69934" y="2328218"/>
              <a:ext cx="1691831" cy="104006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5724" y="2978796"/>
              <a:ext cx="1656172" cy="104402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6015" y="4261823"/>
              <a:ext cx="1677963" cy="103609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19495" y="4217499"/>
              <a:ext cx="1773055" cy="109156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02282" y="2835605"/>
              <a:ext cx="1703718" cy="1038079"/>
            </a:xfrm>
            <a:prstGeom prst="rect">
              <a:avLst/>
            </a:prstGeom>
          </p:spPr>
        </p:pic>
      </p:grpSp>
      <p:sp>
        <p:nvSpPr>
          <p:cNvPr id="35" name="오른쪽 화살표 34"/>
          <p:cNvSpPr/>
          <p:nvPr/>
        </p:nvSpPr>
        <p:spPr>
          <a:xfrm>
            <a:off x="5905002" y="3580280"/>
            <a:ext cx="712046" cy="629309"/>
          </a:xfrm>
          <a:prstGeom prst="rightArrow">
            <a:avLst>
              <a:gd name="adj1" fmla="val 50000"/>
              <a:gd name="adj2" fmla="val 5678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내용 개체 틀 2"/>
          <p:cNvSpPr txBox="1">
            <a:spLocks/>
          </p:cNvSpPr>
          <p:nvPr/>
        </p:nvSpPr>
        <p:spPr>
          <a:xfrm>
            <a:off x="1231552" y="5355160"/>
            <a:ext cx="4463713" cy="1120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 = (ws_1, ws_2, ws_3, ... , </a:t>
            </a:r>
            <a:r>
              <a:rPr lang="en-US" altLang="ko-KR" sz="1800" dirty="0" err="1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ws_ns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0" indent="0" algn="ctr">
              <a:buNone/>
            </a:pPr>
            <a:r>
              <a:rPr lang="en-US" altLang="ko-KR" sz="1800" dirty="0" err="1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ws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: </a:t>
            </a:r>
            <a:r>
              <a:rPr lang="en-US" altLang="ko-KR" sz="1800" dirty="0" err="1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blendshape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weight</a:t>
            </a:r>
            <a:endParaRPr lang="ko-KR" altLang="en-US" sz="1800" dirty="0">
              <a:solidFill>
                <a:schemeClr val="tx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6826587" y="5355160"/>
            <a:ext cx="4463713" cy="1120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AAAA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oto Sans CJK SC DemiLight" panose="020B0400000000000000" pitchFamily="34" charset="-127"/>
                <a:ea typeface="Noto Sans CJK SC DemiLight" panose="020B0400000000000000" pitchFamily="34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T = (cv_1, cv_2, cv_3, ... , </a:t>
            </a:r>
            <a:r>
              <a:rPr lang="en-US" altLang="ko-KR" sz="1800" dirty="0" err="1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cv_nt</a:t>
            </a: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)</a:t>
            </a:r>
          </a:p>
          <a:p>
            <a:pPr marL="0" indent="0" algn="ctr">
              <a:buNone/>
            </a:pPr>
            <a:r>
              <a:rPr lang="en-US" altLang="ko-KR" sz="1800" dirty="0" smtClean="0">
                <a:solidFill>
                  <a:schemeClr val="tx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cv : self defined general basis</a:t>
            </a:r>
            <a:endParaRPr lang="ko-KR" altLang="en-US" sz="1800" dirty="0">
              <a:solidFill>
                <a:schemeClr val="tx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25443</TotalTime>
  <Words>1260</Words>
  <Application>Microsoft Office PowerPoint</Application>
  <PresentationFormat>와이드스크린</PresentationFormat>
  <Paragraphs>471</Paragraphs>
  <Slides>33</Slides>
  <Notes>33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맑은 고딕</vt:lpstr>
      <vt:lpstr>Noto Sans CJK KR Regular</vt:lpstr>
      <vt:lpstr>Cambria Math</vt:lpstr>
      <vt:lpstr>Noto Sans CJK JP Medium</vt:lpstr>
      <vt:lpstr>Exo 2 Medium</vt:lpstr>
      <vt:lpstr>Noto Sans CJK KR Light</vt:lpstr>
      <vt:lpstr>Arial</vt:lpstr>
      <vt:lpstr>Noto Sans CJK KR Medium</vt:lpstr>
      <vt:lpstr>Noto Sans CJK SC DemiLight</vt:lpstr>
      <vt:lpstr>Office 테마</vt:lpstr>
      <vt:lpstr>Final Project   Facial Animation Retargeting using a Simple Machine Learning Technique</vt:lpstr>
      <vt:lpstr>Motivation</vt:lpstr>
      <vt:lpstr>Motivation</vt:lpstr>
      <vt:lpstr>Motivation</vt:lpstr>
      <vt:lpstr>Goal</vt:lpstr>
      <vt:lpstr>Characteristic Facial Retargeting</vt:lpstr>
      <vt:lpstr>PowerPoint 프레젠테이션</vt:lpstr>
      <vt:lpstr>Retargeting</vt:lpstr>
      <vt:lpstr>Retargeting</vt:lpstr>
      <vt:lpstr>Retargeting</vt:lpstr>
      <vt:lpstr>Retargeting</vt:lpstr>
      <vt:lpstr>Retargeting</vt:lpstr>
      <vt:lpstr>Retargeting</vt:lpstr>
      <vt:lpstr>Grading Policy (30 Points)</vt:lpstr>
      <vt:lpstr>The Given Framework</vt:lpstr>
      <vt:lpstr>The Given Files</vt:lpstr>
      <vt:lpstr>Workflow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Framework</vt:lpstr>
      <vt:lpstr>PowerPoint 프레젠테이션</vt:lpstr>
      <vt:lpstr>Score Break Down (Implementation : 20 Points) </vt:lpstr>
      <vt:lpstr>Etc.</vt:lpstr>
      <vt:lpstr>Etc.       (Output visual quality : 5 Points) </vt:lpstr>
      <vt:lpstr>Etc.</vt:lpstr>
      <vt:lpstr>Final Project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Maya Introduction #1</dc:title>
  <dc:creator>Bumki Kim</dc:creator>
  <cp:lastModifiedBy>Windows 사용자</cp:lastModifiedBy>
  <cp:revision>536</cp:revision>
  <dcterms:created xsi:type="dcterms:W3CDTF">2016-09-04T06:35:40Z</dcterms:created>
  <dcterms:modified xsi:type="dcterms:W3CDTF">2018-10-15T10:17:59Z</dcterms:modified>
</cp:coreProperties>
</file>